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ppt/tags/tag35.xml" ContentType="application/vnd.openxmlformats-officedocument.presentationml.tags+xml"/>
  <Override PartName="/ppt/notesSlides/notesSlide39.xml" ContentType="application/vnd.openxmlformats-officedocument.presentationml.notesSlide+xml"/>
  <Override PartName="/ppt/tags/tag3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notesSlides/notesSlide43.xml" ContentType="application/vnd.openxmlformats-officedocument.presentationml.notesSlide+xml"/>
  <Override PartName="/ppt/tags/tag39.xml" ContentType="application/vnd.openxmlformats-officedocument.presentationml.tags+xml"/>
  <Override PartName="/ppt/notesSlides/notesSlide44.xml" ContentType="application/vnd.openxmlformats-officedocument.presentationml.notesSlide+xml"/>
  <Override PartName="/ppt/tags/tag40.xml" ContentType="application/vnd.openxmlformats-officedocument.presentationml.tags+xml"/>
  <Override PartName="/ppt/notesSlides/notesSlide45.xml" ContentType="application/vnd.openxmlformats-officedocument.presentationml.notesSlide+xml"/>
  <Override PartName="/ppt/tags/tag41.xml" ContentType="application/vnd.openxmlformats-officedocument.presentationml.tags+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6.xml" ContentType="application/vnd.openxmlformats-officedocument.presentationml.tags+xml"/>
  <Override PartName="/ppt/notesSlides/notesSlide52.xml" ContentType="application/vnd.openxmlformats-officedocument.presentationml.notesSlide+xml"/>
  <Override PartName="/ppt/tags/tag47.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8.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89" r:id="rId2"/>
    <p:sldId id="401" r:id="rId3"/>
    <p:sldId id="504" r:id="rId4"/>
    <p:sldId id="445" r:id="rId5"/>
    <p:sldId id="313" r:id="rId6"/>
    <p:sldId id="407" r:id="rId7"/>
    <p:sldId id="319" r:id="rId8"/>
    <p:sldId id="320" r:id="rId9"/>
    <p:sldId id="321" r:id="rId10"/>
    <p:sldId id="322" r:id="rId11"/>
    <p:sldId id="323" r:id="rId12"/>
    <p:sldId id="400" r:id="rId13"/>
    <p:sldId id="428" r:id="rId14"/>
    <p:sldId id="429" r:id="rId15"/>
    <p:sldId id="404" r:id="rId16"/>
    <p:sldId id="527" r:id="rId17"/>
    <p:sldId id="522" r:id="rId18"/>
    <p:sldId id="523" r:id="rId19"/>
    <p:sldId id="524" r:id="rId20"/>
    <p:sldId id="525" r:id="rId21"/>
    <p:sldId id="505" r:id="rId22"/>
    <p:sldId id="314" r:id="rId23"/>
    <p:sldId id="315" r:id="rId24"/>
    <p:sldId id="526" r:id="rId25"/>
    <p:sldId id="316" r:id="rId26"/>
    <p:sldId id="508" r:id="rId27"/>
    <p:sldId id="509" r:id="rId28"/>
    <p:sldId id="510" r:id="rId29"/>
    <p:sldId id="511" r:id="rId30"/>
    <p:sldId id="317" r:id="rId31"/>
    <p:sldId id="425" r:id="rId32"/>
    <p:sldId id="426" r:id="rId33"/>
    <p:sldId id="512" r:id="rId34"/>
    <p:sldId id="528" r:id="rId35"/>
    <p:sldId id="513" r:id="rId36"/>
    <p:sldId id="324" r:id="rId37"/>
    <p:sldId id="325" r:id="rId38"/>
    <p:sldId id="326" r:id="rId39"/>
    <p:sldId id="328" r:id="rId40"/>
    <p:sldId id="327" r:id="rId41"/>
    <p:sldId id="519" r:id="rId42"/>
    <p:sldId id="529" r:id="rId43"/>
    <p:sldId id="514" r:id="rId44"/>
    <p:sldId id="329" r:id="rId45"/>
    <p:sldId id="330" r:id="rId46"/>
    <p:sldId id="515" r:id="rId47"/>
    <p:sldId id="331" r:id="rId48"/>
    <p:sldId id="516" r:id="rId49"/>
    <p:sldId id="517" r:id="rId50"/>
    <p:sldId id="518" r:id="rId51"/>
    <p:sldId id="520" r:id="rId52"/>
    <p:sldId id="530" r:id="rId53"/>
    <p:sldId id="345" r:id="rId54"/>
    <p:sldId id="521" r:id="rId55"/>
    <p:sldId id="379" r:id="rId56"/>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2"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65691" autoAdjust="0"/>
  </p:normalViewPr>
  <p:slideViewPr>
    <p:cSldViewPr snapToGrid="0" snapToObjects="1">
      <p:cViewPr varScale="1">
        <p:scale>
          <a:sx n="41" d="100"/>
          <a:sy n="41" d="100"/>
        </p:scale>
        <p:origin x="1368" y="3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9/30/2019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9/30/2019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ocs.aws.amazon.com/AWSEC2/latest/UserGuide/EBSVolumeTyp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eb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ec2-sl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ws.amazon.com/ef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ws.amazon.com/glacie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Section 2 </a:t>
            </a:r>
            <a:r>
              <a:rPr lang="en-US" sz="1100" dirty="0"/>
              <a:t>– AWS Core Services - Storage.</a:t>
            </a:r>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626100" cy="4114800"/>
          </a:xfrm>
        </p:spPr>
        <p:txBody>
          <a:bodyPr/>
          <a:lstStyle/>
          <a:p>
            <a:r>
              <a:rPr lang="en-US" sz="1100" kern="1200" dirty="0">
                <a:solidFill>
                  <a:schemeClr val="tx1"/>
                </a:solidFill>
                <a:effectLst/>
                <a:ea typeface="+mn-ea"/>
                <a:cs typeface="+mn-cs"/>
              </a:rPr>
              <a:t>Matching the correct technology to your workload is a key best practice for reducing storage costs. Provisioned IOPS SSD-backed Amazon EBS volumes can give you the highest performance; however, if your application doesn't require or won't use performance that high, one of the lower-cost options might be a better solution.</a:t>
            </a:r>
          </a:p>
          <a:p>
            <a:endParaRPr lang="en-US" sz="1100" dirty="0"/>
          </a:p>
          <a:p>
            <a:r>
              <a:rPr lang="en-US" sz="1100" dirty="0"/>
              <a:t>Select the link to learn more. </a:t>
            </a:r>
          </a:p>
          <a:p>
            <a:r>
              <a:rPr lang="en-US" sz="1100" kern="1200" baseline="0" dirty="0">
                <a:solidFill>
                  <a:schemeClr val="tx1"/>
                </a:solidFill>
                <a:effectLst/>
                <a:ea typeface="+mn-ea"/>
                <a:cs typeface="+mn-cs"/>
                <a:hlinkClick r:id="rId3"/>
              </a:rPr>
              <a:t>http://docs.aws.amazon.com/AWSEC2/latest/UserGuide/EBSVolumeTypes.html</a:t>
            </a:r>
            <a:r>
              <a:rPr lang="en-US" sz="1100" kern="1200" baseline="0" dirty="0">
                <a:solidFill>
                  <a:schemeClr val="tx1"/>
                </a:solidFill>
                <a:effectLst/>
                <a:ea typeface="+mn-ea"/>
                <a:cs typeface="+mn-cs"/>
              </a:rPr>
              <a:t>.	</a:t>
            </a:r>
          </a:p>
        </p:txBody>
      </p:sp>
    </p:spTree>
    <p:extLst>
      <p:ext uri="{BB962C8B-B14F-4D97-AF65-F5344CB8AC3E}">
        <p14:creationId xmlns:p14="http://schemas.microsoft.com/office/powerpoint/2010/main" val="1412020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626100" cy="4114800"/>
          </a:xfrm>
        </p:spPr>
        <p:txBody>
          <a:bodyPr/>
          <a:lstStyle/>
          <a:p>
            <a:r>
              <a:rPr lang="en-US" sz="1100" kern="1200" baseline="0" dirty="0">
                <a:solidFill>
                  <a:schemeClr val="tx1"/>
                </a:solidFill>
                <a:effectLst/>
                <a:ea typeface="+mn-ea"/>
                <a:cs typeface="+mn-cs"/>
              </a:rPr>
              <a:t>An</a:t>
            </a:r>
            <a:r>
              <a:rPr lang="en-US" sz="1100" b="1" kern="1200" baseline="0" dirty="0">
                <a:solidFill>
                  <a:schemeClr val="tx1"/>
                </a:solidFill>
                <a:effectLst/>
                <a:ea typeface="+mn-ea"/>
                <a:cs typeface="+mn-cs"/>
              </a:rPr>
              <a:t> Amazon EBS volume </a:t>
            </a:r>
            <a:r>
              <a:rPr lang="en-US" sz="1100" kern="1200" baseline="0" dirty="0">
                <a:solidFill>
                  <a:schemeClr val="tx1"/>
                </a:solidFill>
                <a:effectLst/>
                <a:ea typeface="+mn-ea"/>
                <a:cs typeface="+mn-cs"/>
              </a:rPr>
              <a:t>is a durable, block-level storage device that you can attach to a single EC2 instance. You can use EBS volumes as primary storage for data that requires frequent updates, such as the system drive for an instance or storage for a database application. You can also use them for throughput-intensive applications that perform continuous disk scans. EBS volumes persist independently from the running life of an EC2 instance.</a:t>
            </a:r>
          </a:p>
          <a:p>
            <a:endParaRPr lang="en-US" sz="1100" dirty="0"/>
          </a:p>
          <a:p>
            <a:r>
              <a:rPr lang="en-US" sz="1100" dirty="0"/>
              <a:t>For more information on EBS volumes, select the link. </a:t>
            </a:r>
          </a:p>
          <a:p>
            <a:r>
              <a:rPr lang="en-US" sz="1100" kern="1200" baseline="0" dirty="0">
                <a:solidFill>
                  <a:schemeClr val="tx1"/>
                </a:solidFill>
                <a:effectLst/>
                <a:ea typeface="+mn-ea"/>
                <a:cs typeface="+mn-cs"/>
              </a:rPr>
              <a:t>https://docs.aws.amazon.com/AWSEC2/latest/UserGuide/EBSVolumes.html</a:t>
            </a:r>
          </a:p>
          <a:p>
            <a:endParaRPr lang="en-US" sz="1100" kern="1200" baseline="0" dirty="0">
              <a:solidFill>
                <a:schemeClr val="tx1"/>
              </a:solidFill>
              <a:effectLst/>
              <a:ea typeface="+mn-ea"/>
              <a:cs typeface="+mn-cs"/>
            </a:endParaRPr>
          </a:p>
        </p:txBody>
      </p:sp>
    </p:spTree>
    <p:extLst>
      <p:ext uri="{BB962C8B-B14F-4D97-AF65-F5344CB8AC3E}">
        <p14:creationId xmlns:p14="http://schemas.microsoft.com/office/powerpoint/2010/main" val="418000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provide an even higher level of data durability, Amazon EBS gives you the ability to create </a:t>
            </a:r>
            <a:r>
              <a:rPr lang="en-US" sz="1100" b="1" kern="1200" dirty="0">
                <a:solidFill>
                  <a:schemeClr val="tx1"/>
                </a:solidFill>
                <a:effectLst/>
                <a:latin typeface="+mn-lt"/>
                <a:ea typeface="+mn-ea"/>
                <a:cs typeface="+mn-cs"/>
              </a:rPr>
              <a:t>point-in-time snapshots </a:t>
            </a:r>
            <a:r>
              <a:rPr lang="en-US" sz="1100" kern="1200" dirty="0">
                <a:solidFill>
                  <a:schemeClr val="tx1"/>
                </a:solidFill>
                <a:effectLst/>
                <a:latin typeface="+mn-lt"/>
                <a:ea typeface="+mn-ea"/>
                <a:cs typeface="+mn-cs"/>
              </a:rPr>
              <a:t>of your volumes, and AWS allows you to recreate a new volume from a snapshot at any time. Share snapshots or even copy snapshots to different AWS Regions for even greater </a:t>
            </a:r>
            <a:r>
              <a:rPr lang="en-US" sz="1100" b="1" kern="1200" dirty="0">
                <a:solidFill>
                  <a:schemeClr val="tx1"/>
                </a:solidFill>
                <a:effectLst/>
                <a:latin typeface="+mn-lt"/>
                <a:ea typeface="+mn-ea"/>
                <a:cs typeface="+mn-cs"/>
              </a:rPr>
              <a:t>disaster recovery (DR) protection</a:t>
            </a:r>
            <a:r>
              <a:rPr lang="en-US" sz="1100" kern="1200" dirty="0">
                <a:solidFill>
                  <a:schemeClr val="tx1"/>
                </a:solidFill>
                <a:effectLst/>
                <a:latin typeface="+mn-lt"/>
                <a:ea typeface="+mn-ea"/>
                <a:cs typeface="+mn-cs"/>
              </a:rPr>
              <a:t>. You can, for example, encrypt and share your snapshots from Virginia to Tokyo.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could also have encrypted Amazon EBS volumes at no additional cost. The encryption occurs on the Amazon EC2 side, so the data moving between the Amazon EC2 instance and the Amazon EBS volume inside AWS data centers will be encrypted in transit.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your company grows, the amount of data stored on your Amazon EBS volumes will likely also grow. Amazon EBS volumes have the ability to increase capacity and change to different types, meaning that you can change from hard disk to SSD or increase from a 50-gigabyte volume to a 16-terabyte volume. For example, you can do this resize operation on the fly without needing to stop the instances. </a:t>
            </a:r>
          </a:p>
        </p:txBody>
      </p:sp>
    </p:spTree>
    <p:extLst>
      <p:ext uri="{BB962C8B-B14F-4D97-AF65-F5344CB8AC3E}">
        <p14:creationId xmlns:p14="http://schemas.microsoft.com/office/powerpoint/2010/main" val="1208474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lvl="0"/>
            <a:r>
              <a:rPr lang="en-US" sz="1100" b="0" kern="1200" dirty="0">
                <a:solidFill>
                  <a:schemeClr val="tx1"/>
                </a:solidFill>
                <a:effectLst/>
                <a:latin typeface="+mn-lt"/>
                <a:ea typeface="+mn-ea"/>
                <a:cs typeface="+mn-cs"/>
              </a:rPr>
              <a:t>When you begin to estimate the cost for Amazon EBS, you need to consider the following:</a:t>
            </a:r>
          </a:p>
          <a:p>
            <a:pPr lvl="0"/>
            <a:endParaRPr lang="en-US" sz="1100" b="1" kern="1200" dirty="0">
              <a:solidFill>
                <a:schemeClr val="tx1"/>
              </a:solidFill>
              <a:effectLst/>
              <a:latin typeface="+mn-lt"/>
              <a:ea typeface="+mn-ea"/>
              <a:cs typeface="+mn-cs"/>
            </a:endParaRPr>
          </a:p>
          <a:p>
            <a:pPr marL="228600" lvl="0" indent="-228600">
              <a:buFont typeface="+mj-lt"/>
              <a:buAutoNum type="arabicPeriod"/>
            </a:pPr>
            <a:r>
              <a:rPr lang="en-US" sz="1100" b="1" kern="1200" dirty="0">
                <a:solidFill>
                  <a:schemeClr val="tx1"/>
                </a:solidFill>
                <a:effectLst/>
                <a:latin typeface="+mn-lt"/>
                <a:ea typeface="+mn-ea"/>
                <a:cs typeface="+mn-cs"/>
              </a:rPr>
              <a:t>Volumes </a:t>
            </a:r>
            <a:r>
              <a:rPr lang="en-US" sz="1100" kern="1200" dirty="0">
                <a:solidFill>
                  <a:schemeClr val="tx1"/>
                </a:solidFill>
                <a:effectLst/>
                <a:latin typeface="+mn-lt"/>
                <a:ea typeface="+mn-ea"/>
                <a:cs typeface="+mn-cs"/>
              </a:rPr>
              <a:t>– Volume storage for all Amazon EBS volume types is charged by the amount you provision in GB per month, until you release the storage. </a:t>
            </a:r>
            <a:endParaRPr lang="en-US" sz="1100" dirty="0"/>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latin typeface="+mn-lt"/>
                <a:ea typeface="+mn-ea"/>
                <a:cs typeface="+mn-cs"/>
              </a:rPr>
              <a:t>Input Output Operations per Second (IOPS) </a:t>
            </a:r>
            <a:r>
              <a:rPr lang="en-US" sz="1100" kern="1200" dirty="0">
                <a:solidFill>
                  <a:schemeClr val="tx1"/>
                </a:solidFill>
                <a:effectLst/>
                <a:latin typeface="+mn-lt"/>
                <a:ea typeface="+mn-ea"/>
                <a:cs typeface="+mn-cs"/>
              </a:rPr>
              <a:t>– Input/output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I/O) is included in the price of General Purpose (SSD) volumes, while for Amazon EBS Magnetic volumes, I/O is charged by the number of requests you make to your volume. With Provisioned IOPS (SSD) volumes, you are also charged by the amount you provision in IOPS (multiplied by the percentage of days you provision for the month). </a:t>
            </a:r>
          </a:p>
          <a:p>
            <a:endParaRPr lang="en-US" dirty="0"/>
          </a:p>
        </p:txBody>
      </p:sp>
    </p:spTree>
    <p:extLst>
      <p:ext uri="{BB962C8B-B14F-4D97-AF65-F5344CB8AC3E}">
        <p14:creationId xmlns:p14="http://schemas.microsoft.com/office/powerpoint/2010/main" val="374167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100" b="1" kern="1200" dirty="0">
                <a:solidFill>
                  <a:schemeClr val="tx1"/>
                </a:solidFill>
                <a:effectLst/>
                <a:latin typeface="+mn-lt"/>
                <a:ea typeface="+mn-ea"/>
                <a:cs typeface="+mn-cs"/>
              </a:rPr>
              <a:t>Snapshots </a:t>
            </a:r>
            <a:r>
              <a:rPr lang="en-US" sz="1100" kern="1200" dirty="0">
                <a:solidFill>
                  <a:schemeClr val="tx1"/>
                </a:solidFill>
                <a:effectLst/>
                <a:latin typeface="+mn-lt"/>
                <a:ea typeface="+mn-ea"/>
                <a:cs typeface="+mn-cs"/>
              </a:rPr>
              <a:t>– Amazon EBS provides the ability to back up snapshots of your data to Amazon S3 for durable recovery. If you opt for Amazon EBS snapshots, the added cost is per GB-month of data stored. </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Data Transfer </a:t>
            </a:r>
            <a:r>
              <a:rPr lang="en-US" sz="1100" kern="1200" dirty="0">
                <a:solidFill>
                  <a:schemeClr val="tx1"/>
                </a:solidFill>
                <a:effectLst/>
                <a:latin typeface="+mn-lt"/>
                <a:ea typeface="+mn-ea"/>
                <a:cs typeface="+mn-cs"/>
              </a:rPr>
              <a:t>– Take into account the amount of data transferred out of your application. Inbound data transfer is free, and outbound data transfer charges are tiered. </a:t>
            </a:r>
          </a:p>
          <a:p>
            <a:endParaRPr lang="en-US" dirty="0"/>
          </a:p>
        </p:txBody>
      </p:sp>
    </p:spTree>
    <p:extLst>
      <p:ext uri="{BB962C8B-B14F-4D97-AF65-F5344CB8AC3E}">
        <p14:creationId xmlns:p14="http://schemas.microsoft.com/office/powerpoint/2010/main" val="56086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EBS provides block level storage volumes for use with Amazon EC2 instances. Amazon EBS volumes are off-instance storage that persists independently from the life of an instance. They are analogous to virtual disks in the cloud. Amazon EBS provides three volume types: General Purpose (SSD), Provisioned IOPS (SSD), and Magnetic.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three volume types differ in performance characteristics and cost, so you can choose the right storage performance and price for the needs of your applications.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Additional benefits include replication in the same Availability Zone, easy and transparent encryption, elastic volumes and back up using snapshots.</a:t>
            </a:r>
          </a:p>
          <a:p>
            <a:endParaRPr lang="en-US" sz="1100" kern="1200" dirty="0">
              <a:solidFill>
                <a:schemeClr val="tx1"/>
              </a:solidFill>
              <a:effectLst/>
              <a:latin typeface="+mn-lt"/>
              <a:ea typeface="+mn-ea"/>
              <a:cs typeface="+mn-cs"/>
            </a:endParaRPr>
          </a:p>
          <a:p>
            <a:r>
              <a:rPr lang="en-US" sz="1100" dirty="0"/>
              <a:t>To learn more about Amazon EBS, select the link. </a:t>
            </a:r>
          </a:p>
          <a:p>
            <a:r>
              <a:rPr lang="en-US" sz="1100" kern="1200" dirty="0">
                <a:solidFill>
                  <a:schemeClr val="tx1"/>
                </a:solidFill>
                <a:effectLst/>
                <a:latin typeface="+mn-lt"/>
                <a:ea typeface="+mn-ea"/>
                <a:cs typeface="+mn-cs"/>
                <a:hlinkClick r:id="rId3"/>
              </a:rPr>
              <a:t>https://aws.amazon.com/ebs/</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1172174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Please review the demonstration: Amazon Elastic Block Store Console Demo.</a:t>
            </a:r>
          </a:p>
          <a:p>
            <a:r>
              <a:rPr lang="en-US" sz="1100" dirty="0"/>
              <a:t> </a:t>
            </a:r>
          </a:p>
          <a:p>
            <a:r>
              <a:rPr lang="en-US" sz="1100" dirty="0"/>
              <a:t>This video demonstration can be found in the learning management system.</a:t>
            </a:r>
          </a:p>
        </p:txBody>
      </p:sp>
    </p:spTree>
    <p:extLst>
      <p:ext uri="{BB962C8B-B14F-4D97-AF65-F5344CB8AC3E}">
        <p14:creationId xmlns:p14="http://schemas.microsoft.com/office/powerpoint/2010/main" val="342513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Lab 2: Working with Amazon EBS.</a:t>
            </a:r>
          </a:p>
        </p:txBody>
      </p:sp>
    </p:spTree>
    <p:extLst>
      <p:ext uri="{BB962C8B-B14F-4D97-AF65-F5344CB8AC3E}">
        <p14:creationId xmlns:p14="http://schemas.microsoft.com/office/powerpoint/2010/main" val="2713459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Amazon EBS </a:t>
            </a:r>
            <a:r>
              <a:rPr lang="en-US" sz="1100" b="0" i="0" kern="1200" dirty="0">
                <a:solidFill>
                  <a:schemeClr val="tx1"/>
                </a:solidFill>
                <a:effectLst/>
                <a:latin typeface="+mn-lt"/>
                <a:ea typeface="+mn-ea"/>
                <a:cs typeface="+mn-cs"/>
              </a:rPr>
              <a:t>provides persistent block storage volumes for use with </a:t>
            </a:r>
            <a:r>
              <a:rPr lang="en-US" sz="1100" b="0" i="0" u="none" strike="noStrike" kern="1200" dirty="0">
                <a:solidFill>
                  <a:schemeClr val="tx1"/>
                </a:solidFill>
                <a:effectLst/>
                <a:latin typeface="+mn-lt"/>
                <a:ea typeface="+mn-ea"/>
                <a:cs typeface="+mn-cs"/>
                <a:hlinkClick r:id="rId3"/>
              </a:rPr>
              <a:t>Amazon EC2</a:t>
            </a:r>
            <a:r>
              <a:rPr lang="en-US" sz="1100" b="0" i="0" kern="1200" dirty="0">
                <a:solidFill>
                  <a:schemeClr val="tx1"/>
                </a:solidFill>
                <a:effectLst/>
                <a:latin typeface="+mn-lt"/>
                <a:ea typeface="+mn-ea"/>
                <a:cs typeface="+mn-cs"/>
              </a:rPr>
              <a:t> instances in the AWS cloud. Each Amazon EBS volume is automatically replicated within its Availability Zone to protect you from component failure, offering high availability and durability.</a:t>
            </a:r>
          </a:p>
          <a:p>
            <a:endParaRPr lang="en-US" sz="1100" dirty="0"/>
          </a:p>
          <a:p>
            <a:r>
              <a:rPr lang="en-US" sz="1100" dirty="0"/>
              <a:t> After completing this lab, you will be able to:</a:t>
            </a:r>
          </a:p>
          <a:p>
            <a:pPr marL="171450" indent="-171450">
              <a:buFont typeface="Arial" panose="020B0604020202020204" pitchFamily="34" charset="0"/>
              <a:buChar char="•"/>
            </a:pPr>
            <a:r>
              <a:rPr lang="en-US" sz="1100" dirty="0"/>
              <a:t>Create an Amazon EBS volume</a:t>
            </a:r>
          </a:p>
          <a:p>
            <a:pPr marL="171450" indent="-171450">
              <a:buFont typeface="Arial" panose="020B0604020202020204" pitchFamily="34" charset="0"/>
              <a:buChar char="•"/>
            </a:pPr>
            <a:r>
              <a:rPr lang="en-US" sz="1100" dirty="0"/>
              <a:t>Attach the volume to an instance</a:t>
            </a:r>
          </a:p>
          <a:p>
            <a:pPr marL="171450" indent="-171450">
              <a:buFont typeface="Arial" panose="020B0604020202020204" pitchFamily="34" charset="0"/>
              <a:buChar char="•"/>
            </a:pPr>
            <a:r>
              <a:rPr lang="en-US" sz="1100" dirty="0"/>
              <a:t>Configure the instance to use the virtual disk</a:t>
            </a:r>
          </a:p>
          <a:p>
            <a:pPr marL="171450" indent="-171450">
              <a:buFont typeface="Arial" panose="020B0604020202020204" pitchFamily="34" charset="0"/>
              <a:buChar char="•"/>
            </a:pPr>
            <a:r>
              <a:rPr lang="en-US" sz="1100" dirty="0"/>
              <a:t>Create an Amazon EBS snapshot</a:t>
            </a:r>
          </a:p>
          <a:p>
            <a:pPr marL="171450" indent="-171450">
              <a:buFont typeface="Arial" panose="020B0604020202020204" pitchFamily="34" charset="0"/>
              <a:buChar char="•"/>
            </a:pPr>
            <a:r>
              <a:rPr lang="en-US" sz="1100" dirty="0"/>
              <a:t>Restore the snapshot</a:t>
            </a:r>
          </a:p>
          <a:p>
            <a:pPr marL="171450" indent="-171450">
              <a:buFont typeface="Arial" panose="020B0604020202020204" pitchFamily="34" charset="0"/>
              <a:buChar char="•"/>
            </a:pPr>
            <a:endParaRPr lang="en-US" sz="1100" dirty="0"/>
          </a:p>
          <a:p>
            <a:r>
              <a:rPr lang="en-US" sz="1100" dirty="0"/>
              <a:t>This lab will take approximately 45 minutes.</a:t>
            </a:r>
          </a:p>
        </p:txBody>
      </p:sp>
    </p:spTree>
    <p:extLst>
      <p:ext uri="{BB962C8B-B14F-4D97-AF65-F5344CB8AC3E}">
        <p14:creationId xmlns:p14="http://schemas.microsoft.com/office/powerpoint/2010/main" val="3076294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Take a moment to complete the lab: </a:t>
            </a:r>
          </a:p>
          <a:p>
            <a:pPr marL="171450" indent="-171450">
              <a:buFont typeface="Arial" panose="020B0604020202020204" pitchFamily="34" charset="0"/>
              <a:buChar char="•"/>
            </a:pPr>
            <a:r>
              <a:rPr lang="en-US" sz="1100" dirty="0"/>
              <a:t>Create a new EBS volume.</a:t>
            </a:r>
          </a:p>
          <a:p>
            <a:pPr marL="171450" indent="-171450">
              <a:buFont typeface="Arial" panose="020B0604020202020204" pitchFamily="34" charset="0"/>
              <a:buChar char="•"/>
            </a:pPr>
            <a:r>
              <a:rPr lang="en-US" sz="1100" dirty="0"/>
              <a:t>Attach the volume to an Amazon EC2 instance.</a:t>
            </a:r>
          </a:p>
          <a:p>
            <a:pPr marL="171450" indent="-171450">
              <a:buFont typeface="Arial" panose="020B0604020202020204" pitchFamily="34" charset="0"/>
              <a:buChar char="•"/>
            </a:pPr>
            <a:r>
              <a:rPr lang="en-US" sz="1100" dirty="0"/>
              <a:t>Create and configure your file system.</a:t>
            </a:r>
          </a:p>
          <a:p>
            <a:pPr marL="171450" indent="-171450">
              <a:buFont typeface="Arial" panose="020B0604020202020204" pitchFamily="34" charset="0"/>
              <a:buChar char="•"/>
            </a:pPr>
            <a:r>
              <a:rPr lang="en-US" sz="1100" dirty="0"/>
              <a:t>Create a snapshot.</a:t>
            </a:r>
          </a:p>
          <a:p>
            <a:endParaRPr lang="en-US" sz="1100" dirty="0"/>
          </a:p>
        </p:txBody>
      </p:sp>
    </p:spTree>
    <p:extLst>
      <p:ext uri="{BB962C8B-B14F-4D97-AF65-F5344CB8AC3E}">
        <p14:creationId xmlns:p14="http://schemas.microsoft.com/office/powerpoint/2010/main" val="2492991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Cloud storage is typically more reliable, scalable, and secure than traditional on-premises storage systems. Cloud storage is a critical component of cloud computing, holding the information used by applications. Big data analytics, data warehouses, Internet of Things (IoT), databases, and backup and archive applications all rely on some form of data storage architecture.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this module, we’ll explore Amazon Elastic Block Store (or Amazon EBS), Amazon Simple Storage Service (or Amazon S3), Amazon Elastic File System (or Amazon EFS) and Amazon Glacier. </a:t>
            </a:r>
          </a:p>
        </p:txBody>
      </p:sp>
    </p:spTree>
    <p:extLst>
      <p:ext uri="{BB962C8B-B14F-4D97-AF65-F5344CB8AC3E}">
        <p14:creationId xmlns:p14="http://schemas.microsoft.com/office/powerpoint/2010/main" val="3361528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In this lab, you:</a:t>
            </a:r>
            <a:endParaRPr lang="en-US" sz="1100" dirty="0"/>
          </a:p>
          <a:p>
            <a:pPr marL="171450" lvl="0" indent="-171450">
              <a:buFont typeface="Arial" panose="020B0604020202020204" pitchFamily="34" charset="0"/>
              <a:buChar char="•"/>
            </a:pPr>
            <a:r>
              <a:rPr lang="en-US" sz="1100" dirty="0"/>
              <a:t>Created an Amazon EBS volume</a:t>
            </a:r>
          </a:p>
          <a:p>
            <a:pPr marL="171450" lvl="0" indent="-171450">
              <a:buFont typeface="Arial" panose="020B0604020202020204" pitchFamily="34" charset="0"/>
              <a:buChar char="•"/>
            </a:pPr>
            <a:r>
              <a:rPr lang="en-US" sz="1100" dirty="0"/>
              <a:t>Attached that volume to an instance</a:t>
            </a:r>
          </a:p>
          <a:p>
            <a:pPr marL="171450" lvl="0" indent="-171450">
              <a:buFont typeface="Arial" panose="020B0604020202020204" pitchFamily="34" charset="0"/>
              <a:buChar char="•"/>
            </a:pPr>
            <a:r>
              <a:rPr lang="en-US" sz="1100" dirty="0"/>
              <a:t>Configured the instance to use the virtual disk</a:t>
            </a:r>
          </a:p>
          <a:p>
            <a:pPr marL="171450" lvl="0" indent="-171450">
              <a:buFont typeface="Arial" panose="020B0604020202020204" pitchFamily="34" charset="0"/>
              <a:buChar char="•"/>
            </a:pPr>
            <a:r>
              <a:rPr lang="en-US" sz="1100" dirty="0"/>
              <a:t>Created an Amazon EBS snapshot</a:t>
            </a:r>
          </a:p>
          <a:p>
            <a:pPr marL="171450" lvl="0" indent="-171450">
              <a:buFont typeface="Arial" panose="020B0604020202020204" pitchFamily="34" charset="0"/>
              <a:buChar char="•"/>
            </a:pPr>
            <a:r>
              <a:rPr lang="en-US" sz="1100" dirty="0"/>
              <a:t>Restored the snapshot</a:t>
            </a:r>
          </a:p>
        </p:txBody>
      </p:sp>
    </p:spTree>
    <p:extLst>
      <p:ext uri="{BB962C8B-B14F-4D97-AF65-F5344CB8AC3E}">
        <p14:creationId xmlns:p14="http://schemas.microsoft.com/office/powerpoint/2010/main" val="4057225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2: Amazon Simple Storage </a:t>
            </a:r>
            <a:r>
              <a:rPr lang="en-US" sz="1100"/>
              <a:t>Service (Amazon</a:t>
            </a:r>
            <a:r>
              <a:rPr lang="en-US" sz="1100" baseline="0"/>
              <a:t> </a:t>
            </a:r>
            <a:r>
              <a:rPr lang="en-US" sz="1100"/>
              <a:t>S3</a:t>
            </a:r>
            <a:r>
              <a:rPr lang="en-US" sz="1100" dirty="0"/>
              <a:t>). </a:t>
            </a:r>
          </a:p>
          <a:p>
            <a:endParaRPr lang="en-US" sz="1100" dirty="0"/>
          </a:p>
          <a:p>
            <a:r>
              <a:rPr lang="en-US" sz="1100" dirty="0"/>
              <a:t>Companies today need the ability to simply and securely collect, store, and analyze their data at a massive scale. Amazon S3 is object storage built to store and retrieve any amount of data from anywhere - web sites and mobile apps, corporate applications, and data from internet of things sensors or devices.</a:t>
            </a:r>
          </a:p>
        </p:txBody>
      </p:sp>
    </p:spTree>
    <p:extLst>
      <p:ext uri="{BB962C8B-B14F-4D97-AF65-F5344CB8AC3E}">
        <p14:creationId xmlns:p14="http://schemas.microsoft.com/office/powerpoint/2010/main" val="3433118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rPr>
              <a:t>Amazon S3 is object-level storage, which means that if you want to change a part of a file, you have to make the change and then re-upload the entire modified file. </a:t>
            </a:r>
            <a:r>
              <a:rPr lang="en-US" sz="1100" b="0" i="0" kern="1200" dirty="0">
                <a:solidFill>
                  <a:schemeClr val="tx1"/>
                </a:solidFill>
                <a:effectLst/>
                <a:latin typeface="+mn-lt"/>
                <a:ea typeface="+mn-ea"/>
                <a:cs typeface="+mn-cs"/>
              </a:rPr>
              <a:t>Amazon S3 stores data as objects within resources called </a:t>
            </a:r>
            <a:r>
              <a:rPr lang="en-US" sz="1100" b="1" i="0" kern="1200" dirty="0">
                <a:solidFill>
                  <a:schemeClr val="tx1"/>
                </a:solidFill>
                <a:effectLst/>
                <a:latin typeface="+mn-lt"/>
                <a:ea typeface="+mn-ea"/>
                <a:cs typeface="+mn-cs"/>
              </a:rPr>
              <a:t>buckets</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Let’s take a closer look Amazon S3.</a:t>
            </a:r>
          </a:p>
        </p:txBody>
      </p:sp>
    </p:spTree>
    <p:extLst>
      <p:ext uri="{BB962C8B-B14F-4D97-AF65-F5344CB8AC3E}">
        <p14:creationId xmlns:p14="http://schemas.microsoft.com/office/powerpoint/2010/main" val="223262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816600" cy="4483100"/>
          </a:xfrm>
        </p:spPr>
        <p:txBody>
          <a:bodyPr>
            <a:normAutofit lnSpcReduction="10000"/>
          </a:bodyPr>
          <a:lstStyle/>
          <a:p>
            <a:r>
              <a:rPr lang="en-US" sz="850" b="0" i="0" kern="1200" dirty="0">
                <a:solidFill>
                  <a:schemeClr val="tx1"/>
                </a:solidFill>
                <a:effectLst/>
                <a:latin typeface="+mn-lt"/>
                <a:ea typeface="+mn-ea"/>
                <a:cs typeface="+mn-cs"/>
              </a:rPr>
              <a:t>Amazon S3 is a managed cloud storage solution designed to scale seamlessly and provide over 99.9% durability. You can store as many objects as you want within a bucket, and write, read, and delete objects in your bucket. Bucket names are universal and must be unique across all existing bucket names in Amazon S3</a:t>
            </a:r>
            <a:r>
              <a:rPr lang="en-US" sz="850" b="1" i="0" kern="1200" dirty="0">
                <a:solidFill>
                  <a:schemeClr val="tx1"/>
                </a:solidFill>
                <a:effectLst/>
                <a:latin typeface="+mn-lt"/>
                <a:ea typeface="+mn-ea"/>
                <a:cs typeface="+mn-cs"/>
              </a:rPr>
              <a:t>. </a:t>
            </a:r>
            <a:r>
              <a:rPr lang="en-US" sz="850" b="0" i="0" kern="1200" dirty="0">
                <a:solidFill>
                  <a:schemeClr val="tx1"/>
                </a:solidFill>
                <a:effectLst/>
                <a:latin typeface="+mn-lt"/>
                <a:ea typeface="+mn-ea"/>
                <a:cs typeface="+mn-cs"/>
              </a:rPr>
              <a:t>Objects can be up to 5 terabytes in size. </a:t>
            </a:r>
            <a:r>
              <a:rPr lang="en-US" sz="850" kern="1200" dirty="0">
                <a:solidFill>
                  <a:schemeClr val="tx1"/>
                </a:solidFill>
                <a:effectLst/>
              </a:rPr>
              <a:t>By default, data in Amazon S3 is stored redundantly across multiple facilities and multiple devices in each facility.</a:t>
            </a:r>
          </a:p>
          <a:p>
            <a:endParaRPr lang="en-US" sz="85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kern="1200" dirty="0">
                <a:solidFill>
                  <a:schemeClr val="tx1"/>
                </a:solidFill>
                <a:effectLst/>
                <a:latin typeface="+mn-lt"/>
                <a:ea typeface="+mn-ea"/>
                <a:cs typeface="+mn-cs"/>
              </a:rPr>
              <a:t>Amazon S3 is a fully managed storage service that provides a simple API for storing and retrieving data. This means that the data you store in Amazon S3 isn't associated with any particular server, and you don't have to manage any infrastructure yourself. You can put as many objects into Amazon S3 as you want. Amazon S3 holds trillions of objects and regularly peaks at millions of requests per second.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kern="1200" dirty="0">
                <a:solidFill>
                  <a:schemeClr val="tx1"/>
                </a:solidFill>
                <a:effectLst/>
                <a:latin typeface="+mn-lt"/>
                <a:ea typeface="+mn-ea"/>
                <a:cs typeface="+mn-cs"/>
              </a:rPr>
              <a:t>Objects can be almost any data file, such as images, videos, or server logs. Since Amazon S3 supports objects as large as several terabytes in size, you could even store database snapshots as objects. Amazon S3 also provides low-latency access to the data over the internet by HTTP or HTTPS, so you can retrieve data anytime from anywhere. You can also access Amazon S3 privately through a virtual private cloud endpoint. You get fine-grained control over who can access your data using identity and access management policies, S3 bucket policies, and even per-object access control lists.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kern="1200" dirty="0">
                <a:solidFill>
                  <a:schemeClr val="tx1"/>
                </a:solidFill>
                <a:effectLst/>
                <a:latin typeface="+mn-lt"/>
                <a:ea typeface="+mn-ea"/>
                <a:cs typeface="+mn-cs"/>
              </a:rPr>
              <a:t>By default, none of your data is shared publicly. You can also encrypt your data in transit and choose to enable server-side encryption on your objects. </a:t>
            </a:r>
            <a:endParaRPr lang="en-US" sz="850" kern="1200" dirty="0">
              <a:solidFill>
                <a:schemeClr val="tx1"/>
              </a:solidFill>
              <a:effectLst/>
            </a:endParaRPr>
          </a:p>
          <a:p>
            <a:endParaRPr lang="en-US" sz="850" kern="1200" dirty="0">
              <a:solidFill>
                <a:schemeClr val="tx1"/>
              </a:solidFill>
              <a:effectLst/>
            </a:endParaRPr>
          </a:p>
          <a:p>
            <a:r>
              <a:rPr lang="en-US" sz="850" kern="1200" dirty="0">
                <a:solidFill>
                  <a:schemeClr val="tx1"/>
                </a:solidFill>
                <a:effectLst/>
              </a:rPr>
              <a:t>Amazon S3 can be accessed via the web-based AWS Management Console, programmatically via the API and SDKs, or with third-party solutions,</a:t>
            </a:r>
            <a:r>
              <a:rPr lang="en-US" sz="850" kern="1200" baseline="0" dirty="0">
                <a:solidFill>
                  <a:schemeClr val="tx1"/>
                </a:solidFill>
                <a:effectLst/>
              </a:rPr>
              <a:t> </a:t>
            </a:r>
            <a:r>
              <a:rPr lang="en-US" sz="850" kern="1200" dirty="0">
                <a:solidFill>
                  <a:schemeClr val="tx1"/>
                </a:solidFill>
                <a:effectLst/>
              </a:rPr>
              <a:t>which use the API/SDKs.</a:t>
            </a:r>
          </a:p>
          <a:p>
            <a:endParaRPr lang="en-US" sz="850" kern="1200" dirty="0">
              <a:solidFill>
                <a:schemeClr val="tx1"/>
              </a:solidFill>
              <a:effectLst/>
            </a:endParaRPr>
          </a:p>
          <a:p>
            <a:r>
              <a:rPr lang="en-US" sz="850" kern="1200" dirty="0">
                <a:solidFill>
                  <a:schemeClr val="tx1"/>
                </a:solidFill>
                <a:effectLst/>
              </a:rPr>
              <a:t>Amazon S3 includes event notifications that allow you to set up automatic notifications when certain events occur, such as an object being uploaded to or deleted from a specific bucket. Those notifications can be sent to you, or they can be used to trigger other processes, such as AWS Lambda scripts.</a:t>
            </a:r>
          </a:p>
          <a:p>
            <a:endParaRPr lang="en-US" sz="850" kern="1200" dirty="0">
              <a:solidFill>
                <a:schemeClr val="tx1"/>
              </a:solidFill>
              <a:effectLst/>
            </a:endParaRPr>
          </a:p>
          <a:p>
            <a:r>
              <a:rPr lang="en-US" sz="850" kern="1200" dirty="0">
                <a:solidFill>
                  <a:schemeClr val="tx1"/>
                </a:solidFill>
                <a:effectLst/>
              </a:rPr>
              <a:t>With storage class analysis, you can analyze storage access patterns and transition the right data to the right storage class. This new Amazon S3 Analytics feature automatically identifies the optimal lifecycle policy to transition less frequently accessed storage to </a:t>
            </a:r>
            <a:r>
              <a:rPr lang="en-US" sz="850" b="1" kern="1200" dirty="0">
                <a:solidFill>
                  <a:schemeClr val="tx1"/>
                </a:solidFill>
                <a:effectLst/>
              </a:rPr>
              <a:t>Amazon S3 Standard – Infrequent</a:t>
            </a:r>
            <a:r>
              <a:rPr lang="en-US" sz="850" b="1" kern="1200" baseline="0" dirty="0">
                <a:solidFill>
                  <a:schemeClr val="tx1"/>
                </a:solidFill>
                <a:effectLst/>
              </a:rPr>
              <a:t> Access (S3 Standard</a:t>
            </a:r>
            <a:r>
              <a:rPr lang="en-US" sz="850" b="1" kern="1200" dirty="0">
                <a:solidFill>
                  <a:schemeClr val="tx1"/>
                </a:solidFill>
                <a:effectLst/>
              </a:rPr>
              <a:t>-IA)</a:t>
            </a:r>
            <a:r>
              <a:rPr lang="en-US" sz="850" b="0" kern="1200" dirty="0">
                <a:solidFill>
                  <a:schemeClr val="tx1"/>
                </a:solidFill>
                <a:effectLst/>
              </a:rPr>
              <a:t>.</a:t>
            </a:r>
            <a:r>
              <a:rPr lang="en-US" sz="850" b="1" kern="1200" dirty="0">
                <a:solidFill>
                  <a:schemeClr val="tx1"/>
                </a:solidFill>
                <a:effectLst/>
              </a:rPr>
              <a:t> </a:t>
            </a:r>
            <a:r>
              <a:rPr lang="en-US" sz="850" kern="1200" dirty="0">
                <a:solidFill>
                  <a:schemeClr val="tx1"/>
                </a:solidFill>
                <a:effectLst/>
              </a:rPr>
              <a:t>You can configure a storage class analysis policy to monitor an entire bucket, a prefix, or object tag. </a:t>
            </a:r>
          </a:p>
          <a:p>
            <a:endParaRPr lang="en-US" sz="850" kern="1200" dirty="0">
              <a:solidFill>
                <a:schemeClr val="tx1"/>
              </a:solidFill>
              <a:effectLst/>
            </a:endParaRPr>
          </a:p>
          <a:p>
            <a:r>
              <a:rPr lang="en-US" sz="850" kern="1200" dirty="0">
                <a:solidFill>
                  <a:schemeClr val="tx1"/>
                </a:solidFill>
                <a:effectLst/>
              </a:rPr>
              <a:t>Once an infrequent access pattern is observed, you can easily create a new lifecycle age policy based on the results. Storage class analysis also provides daily visualizations of your storage usage in the </a:t>
            </a:r>
            <a:r>
              <a:rPr lang="en-US" sz="850" b="1" kern="1200" dirty="0">
                <a:solidFill>
                  <a:schemeClr val="tx1"/>
                </a:solidFill>
                <a:effectLst/>
              </a:rPr>
              <a:t>AWS Management Console</a:t>
            </a:r>
            <a:r>
              <a:rPr lang="en-US" sz="850" kern="1200" dirty="0">
                <a:solidFill>
                  <a:schemeClr val="tx1"/>
                </a:solidFill>
                <a:effectLst/>
              </a:rPr>
              <a:t>. You can export these to an S3 bucket to analyze using the business intelligence tools of your choice, such as </a:t>
            </a:r>
            <a:r>
              <a:rPr lang="en-US" sz="850" b="1" kern="1200" dirty="0">
                <a:solidFill>
                  <a:schemeClr val="tx1"/>
                </a:solidFill>
                <a:effectLst/>
              </a:rPr>
              <a:t>Amazon QuickSight</a:t>
            </a:r>
            <a:r>
              <a:rPr lang="en-US" sz="850" kern="1200" dirty="0">
                <a:solidFill>
                  <a:schemeClr val="tx1"/>
                </a:solidFill>
                <a:effectLst/>
              </a:rPr>
              <a:t>.</a:t>
            </a:r>
          </a:p>
        </p:txBody>
      </p:sp>
    </p:spTree>
    <p:extLst>
      <p:ext uri="{BB962C8B-B14F-4D97-AF65-F5344CB8AC3E}">
        <p14:creationId xmlns:p14="http://schemas.microsoft.com/office/powerpoint/2010/main" val="188842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816600" cy="4483100"/>
          </a:xfrm>
        </p:spPr>
        <p:txBody>
          <a:bodyPr>
            <a:normAutofit fontScale="70000" lnSpcReduction="20000"/>
          </a:bodyPr>
          <a:lstStyle/>
          <a:p>
            <a:r>
              <a:rPr lang="en-US" sz="1100" dirty="0"/>
              <a:t>Amazon S3 offers a range of object-level storage classes designed for different use cases. These include:</a:t>
            </a:r>
          </a:p>
          <a:p>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S3 Standard</a:t>
            </a:r>
            <a:r>
              <a:rPr lang="en-US" sz="1100" b="0" i="0" kern="1200" dirty="0">
                <a:solidFill>
                  <a:schemeClr val="tx1"/>
                </a:solidFill>
                <a:effectLst/>
                <a:latin typeface="+mn-lt"/>
                <a:ea typeface="+mn-ea"/>
                <a:cs typeface="+mn-cs"/>
              </a:rPr>
              <a:t>: </a:t>
            </a:r>
            <a:r>
              <a:rPr lang="en-US" sz="1100" dirty="0"/>
              <a:t>S3 Standard offers high durability, availability, and performance object storage for frequently accessed data. Because it delivers low latency and high throughput, S3 Standard is appropriate for a wide variety of use cases, including cloud applications, dynamic websites, content distribution, mobile and gaming applications, and big data analytics.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S3 Intelligent-</a:t>
            </a:r>
            <a:r>
              <a:rPr lang="en-US" sz="1100" b="1" i="0" kern="1200" dirty="0" err="1">
                <a:solidFill>
                  <a:schemeClr val="tx1"/>
                </a:solidFill>
                <a:effectLst/>
                <a:latin typeface="+mn-lt"/>
                <a:ea typeface="+mn-ea"/>
                <a:cs typeface="+mn-cs"/>
              </a:rPr>
              <a:t>Tiering</a:t>
            </a:r>
            <a:r>
              <a:rPr lang="en-US" sz="1100" b="0" i="0" kern="1200" dirty="0">
                <a:solidFill>
                  <a:schemeClr val="tx1"/>
                </a:solidFill>
                <a:effectLst/>
                <a:latin typeface="+mn-lt"/>
                <a:ea typeface="+mn-ea"/>
                <a:cs typeface="+mn-cs"/>
              </a:rPr>
              <a:t>: </a:t>
            </a:r>
            <a:r>
              <a:rPr lang="en-US" sz="1100" dirty="0"/>
              <a:t>The S3 Intelligent-</a:t>
            </a:r>
            <a:r>
              <a:rPr lang="en-US" sz="1100" dirty="0" err="1"/>
              <a:t>Tiering</a:t>
            </a:r>
            <a:r>
              <a:rPr lang="en-US" sz="1100" dirty="0"/>
              <a:t> storage class is designed to optimize costs by automatically moving data to the most cost-effective access tier, without performance impact or operational overhead. It works by storing objects in two access tiers: one tier that is optimized for frequent access and another lower-cost tier that is optimized for infrequent access. For a small monthly monitoring and automation fee per object, Amazon S3 monitors access patterns of the objects in S3 Intelligent-</a:t>
            </a:r>
            <a:r>
              <a:rPr lang="en-US" sz="1100" dirty="0" err="1"/>
              <a:t>Tiering</a:t>
            </a:r>
            <a:r>
              <a:rPr lang="en-US" sz="1100" dirty="0"/>
              <a:t>, and moves the ones that have not been accessed for 30 consecutive days to the infrequent access tier. If an object in the infrequent access tier is accessed, it is automatically moved back to the frequent access tier. There are no retrieval fees when using the S3 Intelligent-</a:t>
            </a:r>
            <a:r>
              <a:rPr lang="en-US" sz="1100" dirty="0" err="1"/>
              <a:t>Tiering</a:t>
            </a:r>
            <a:r>
              <a:rPr lang="en-US" sz="1100" dirty="0"/>
              <a:t> storage class, and no additional </a:t>
            </a:r>
            <a:r>
              <a:rPr lang="en-US" sz="1100" dirty="0" err="1"/>
              <a:t>tiering</a:t>
            </a:r>
            <a:r>
              <a:rPr lang="en-US" sz="1100" dirty="0"/>
              <a:t> fees when objects are moved between access tiers. It is the ideal storage class for long-lived data with access patterns that are unknown or unpredictable. </a:t>
            </a:r>
          </a:p>
          <a:p>
            <a:pPr marL="171450" indent="-171450">
              <a:buFont typeface="Arial" panose="020B0604020202020204" pitchFamily="34" charset="0"/>
              <a:buChar char="•"/>
            </a:pPr>
            <a:endParaRPr lang="en-US" sz="11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S3 Standard-Infrequent Access (S3</a:t>
            </a:r>
            <a:r>
              <a:rPr lang="en-US" sz="1100" b="1" i="0" kern="1200" baseline="0" dirty="0">
                <a:solidFill>
                  <a:schemeClr val="tx1"/>
                </a:solidFill>
                <a:effectLst/>
                <a:latin typeface="+mn-lt"/>
                <a:ea typeface="+mn-ea"/>
                <a:cs typeface="+mn-cs"/>
              </a:rPr>
              <a:t> Standard-IA</a:t>
            </a:r>
            <a:r>
              <a:rPr lang="en-US" sz="1100" b="1" i="0"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 </a:t>
            </a:r>
            <a:r>
              <a:rPr lang="en-US" sz="1100" dirty="0"/>
              <a:t>S3 Standard-IA is for data that is accessed less frequently, but requires rapid access when needed. S3 Standard-IA offers the high durability, high throughput, and low latency of S3 Standard, with a low per GB storage price and per GB retrieval fee. This combination of low cost and high performance make S3 Standard-IA ideal for long-term storage, backups, and as a data store for disaster recovery files. S3 Storage </a:t>
            </a: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S3 One Zone-Infrequent Access (S3 One Zone-IA)</a:t>
            </a:r>
            <a:r>
              <a:rPr lang="en-US" sz="1100" b="0" i="0" kern="1200" dirty="0">
                <a:solidFill>
                  <a:schemeClr val="tx1"/>
                </a:solidFill>
                <a:effectLst/>
                <a:latin typeface="+mn-lt"/>
                <a:ea typeface="+mn-ea"/>
                <a:cs typeface="+mn-cs"/>
              </a:rPr>
              <a:t>: </a:t>
            </a:r>
            <a:r>
              <a:rPr lang="en-US" sz="1100" dirty="0"/>
              <a:t>S3 One Zone-IA is for data that is accessed less frequently, but requires rapid access when needed. Unlike other S3 Storage Classes which store data in a minimum of three Availability Zones (AZs), S3 One Zone-IA stores data in a single AZ and costs 20% less than S3 Standard-IA. S3 One Zone-IA is ideal for customers who want a lower-cost option for infrequently accessed data but do not require the availability and resilience of S3 Standard or S3 Standard-IA. It’s a good choice for storing secondary backup copies of on-premises data or easily re-creatable data. You can also use it as cost-effective storage for data that is replicated from another AWS Region using S3 Cross-Region Replication.</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Amazon S3 Glacier (S3</a:t>
            </a:r>
            <a:r>
              <a:rPr lang="en-US" sz="1100" b="1" i="0" kern="1200" baseline="0" dirty="0">
                <a:solidFill>
                  <a:schemeClr val="tx1"/>
                </a:solidFill>
                <a:effectLst/>
                <a:latin typeface="+mn-lt"/>
                <a:ea typeface="+mn-ea"/>
                <a:cs typeface="+mn-cs"/>
              </a:rPr>
              <a:t> Glacier)</a:t>
            </a:r>
            <a:r>
              <a:rPr lang="en-US" sz="1100" b="0" i="0" kern="1200" dirty="0">
                <a:solidFill>
                  <a:schemeClr val="tx1"/>
                </a:solidFill>
                <a:effectLst/>
                <a:latin typeface="+mn-lt"/>
                <a:ea typeface="+mn-ea"/>
                <a:cs typeface="+mn-cs"/>
              </a:rPr>
              <a:t>: </a:t>
            </a:r>
            <a:r>
              <a:rPr lang="en-US" sz="1100" dirty="0"/>
              <a:t>S3 Glacier is a secure, durable, and low-cost storage class for data archiving. You can reliably store any amount of data at costs that are competitive with or cheaper than on-premises solutions. To keep costs low yet suitable for varying needs, S3 Glacier provides three retrieval options that range from a few minutes to hours. You can upload objects directly to S3 Glacier, or use S3 Lifecycle policies to transfer data between any of the S3 Storage Classes for active data (S3 Standard, S3 Intelligent-</a:t>
            </a:r>
            <a:r>
              <a:rPr lang="en-US" sz="1100" dirty="0" err="1"/>
              <a:t>Tiering</a:t>
            </a:r>
            <a:r>
              <a:rPr lang="en-US" sz="1100" dirty="0"/>
              <a:t>, S3 Standard-IA, and S3 One Zone-IA) and S3 Glacier.</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kern="1200" dirty="0">
                <a:solidFill>
                  <a:schemeClr val="tx1"/>
                </a:solidFill>
                <a:effectLst/>
              </a:rPr>
              <a:t>Amazon S3 Glacier Deep Archive (S3 Glacier Deep Archive)</a:t>
            </a:r>
            <a:r>
              <a:rPr lang="en-US" sz="1100" kern="1200" dirty="0">
                <a:solidFill>
                  <a:schemeClr val="tx1"/>
                </a:solidFill>
                <a:effectLst/>
              </a:rPr>
              <a:t>:</a:t>
            </a:r>
            <a:r>
              <a:rPr lang="en-US" sz="1100" kern="1200" baseline="0" dirty="0">
                <a:solidFill>
                  <a:schemeClr val="tx1"/>
                </a:solidFill>
                <a:effectLst/>
              </a:rPr>
              <a:t> </a:t>
            </a:r>
            <a:r>
              <a:rPr lang="en-US" sz="1100" dirty="0"/>
              <a:t>S3 Glacier Deep Archive is Amazon S3’s lowest-cost storage class and supports long-term retention and digital preservation for data that may be accessed once or twice in a year. It is designed for customers — particularly those in highly-regulated industries, such as the Financial Services, Healthcare, and Public Sectors — that retain data sets for 7-10 years or longer to meet regulatory compliance requirements. S3 Glacier Deep Archive can also be used for backup and disaster recovery use cases, and is a cost-effective and easy-to-manage alternative to magnetic tape systems, whether they are on-premises libraries or off-premises services. S3 Glacier Deep Archive complements Amazon S3 Glacier, which is ideal for archives where data is regularly retrieved and some of the data may be needed in minutes. All objects stored in S3 Glacier Deep Archive are replicated and stored across at least three geographically-dispersed Availability Zones, protected by 99.999999999% of durability, and can be restored within 12 hours.</a:t>
            </a:r>
            <a:endParaRPr lang="en-US" sz="1100" kern="1200" dirty="0">
              <a:solidFill>
                <a:schemeClr val="tx1"/>
              </a:solidFill>
              <a:effectLst/>
            </a:endParaRPr>
          </a:p>
        </p:txBody>
      </p:sp>
    </p:spTree>
    <p:extLst>
      <p:ext uri="{BB962C8B-B14F-4D97-AF65-F5344CB8AC3E}">
        <p14:creationId xmlns:p14="http://schemas.microsoft.com/office/powerpoint/2010/main" val="8190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600450"/>
          </a:xfrm>
        </p:spPr>
        <p:txBody>
          <a:bodyPr/>
          <a:lstStyle/>
          <a:p>
            <a:r>
              <a:rPr lang="en-US" sz="1100" dirty="0"/>
              <a:t>To get the most out of Amazon S3, you need to understand a few simple concepts. First, Amazon S3 stores data inside </a:t>
            </a:r>
            <a:r>
              <a:rPr lang="en-US" sz="1100" b="1" dirty="0"/>
              <a:t>buckets</a:t>
            </a:r>
            <a:r>
              <a:rPr lang="en-US" sz="1100" dirty="0"/>
              <a:t>. Buckets are essentially the prefix for a set of files, and as such must be uniquely named across all of Amazon S3. Buckets are logical containers for objects. You can have one or more buckets in your account. For each bucket, you can control access, in other words, who can create, delete and list objects in the bucket. You can also view access logs for the bucket, and its objects, and choose the geographical region where Amazon S3 will store the bucket and its contents. </a:t>
            </a:r>
          </a:p>
          <a:p>
            <a:r>
              <a:rPr lang="en-US" sz="1100" dirty="0"/>
              <a:t> </a:t>
            </a:r>
          </a:p>
          <a:p>
            <a:r>
              <a:rPr lang="en-US" sz="1100" dirty="0"/>
              <a:t>To upload your data (such as photos, videos, or documents), create a bucket in one of the AWS Regions, and then upload any number of objects to the bucket. </a:t>
            </a:r>
          </a:p>
          <a:p>
            <a:r>
              <a:rPr lang="en-US" sz="1100" dirty="0"/>
              <a:t> </a:t>
            </a:r>
          </a:p>
          <a:p>
            <a:r>
              <a:rPr lang="en-US" sz="1100" dirty="0"/>
              <a:t>In the example, Amazon S3 was used to create a bucket in the Tokyo region, which is identified within AWS formally by its region code: "ap-northeast-1". </a:t>
            </a:r>
          </a:p>
          <a:p>
            <a:r>
              <a:rPr lang="en-US" sz="1100" dirty="0"/>
              <a:t> </a:t>
            </a:r>
          </a:p>
          <a:p>
            <a:r>
              <a:rPr lang="en-US" sz="1100" dirty="0"/>
              <a:t>The URL for a bucket is structured as displayed here, with the region code first, followed by </a:t>
            </a:r>
            <a:r>
              <a:rPr lang="en-US" sz="1100" dirty="0" err="1"/>
              <a:t>amazonaws.com</a:t>
            </a:r>
            <a:r>
              <a:rPr lang="en-US" sz="1100" dirty="0"/>
              <a:t>, followed by the bucket name.</a:t>
            </a:r>
          </a:p>
          <a:p>
            <a:endParaRPr lang="en-US" sz="1100" dirty="0"/>
          </a:p>
          <a:p>
            <a:r>
              <a:rPr lang="en-US" sz="1100" dirty="0"/>
              <a:t>Amazon S3 refers to files as objects.  Once you have a bucket, you can store any number of objects inside of it. An object is composed of data, and any metadata that describes that file. To store an object in Amazon S3, you upload the file you want to store into a bucket. </a:t>
            </a:r>
          </a:p>
          <a:p>
            <a:endParaRPr lang="en-US" sz="1100" dirty="0"/>
          </a:p>
          <a:p>
            <a:r>
              <a:rPr lang="en-US" sz="1100" dirty="0"/>
              <a:t>When you upload a file, you can set permission on the data as well as any metadata. </a:t>
            </a:r>
          </a:p>
          <a:p>
            <a:endParaRPr lang="en-US" sz="1100" dirty="0"/>
          </a:p>
          <a:p>
            <a:r>
              <a:rPr lang="en-US" sz="1100" dirty="0"/>
              <a:t>In this example, we're storing the object "Preview2.mp4" inside of our bucket. The URL for the file includes the object name at the end.</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4167319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create a bucket in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it's associated with a particular AWS Region. Whenever you store data in the bucket, it is redundantly stored across multiple AWS facilities within your selected region.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is designed to durably store your data, even in the case of concurrent data loss in two AWS facilities.</a:t>
            </a:r>
          </a:p>
        </p:txBody>
      </p:sp>
    </p:spTree>
    <p:extLst>
      <p:ext uri="{BB962C8B-B14F-4D97-AF65-F5344CB8AC3E}">
        <p14:creationId xmlns:p14="http://schemas.microsoft.com/office/powerpoint/2010/main" val="4229328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will automatically manage the storage behind your bucket even as your data grows. This allows you to get started immediately and to have your data storage grow with your application needs.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will also scale to handle a high volume of requests. You don't have to provision the storage or throughput, and you</a:t>
            </a:r>
            <a:r>
              <a:rPr lang="en-US" sz="1100" kern="1200" baseline="0" dirty="0">
                <a:solidFill>
                  <a:schemeClr val="tx1"/>
                </a:solidFill>
                <a:effectLst/>
                <a:latin typeface="+mn-lt"/>
                <a:ea typeface="+mn-ea"/>
                <a:cs typeface="+mn-cs"/>
              </a:rPr>
              <a:t> wi</a:t>
            </a:r>
            <a:r>
              <a:rPr lang="en-US" sz="1100" kern="1200" dirty="0">
                <a:solidFill>
                  <a:schemeClr val="tx1"/>
                </a:solidFill>
                <a:effectLst/>
                <a:latin typeface="+mn-lt"/>
                <a:ea typeface="+mn-ea"/>
                <a:cs typeface="+mn-cs"/>
              </a:rPr>
              <a:t>ll only be billed for what you use. </a:t>
            </a:r>
          </a:p>
        </p:txBody>
      </p:sp>
    </p:spTree>
    <p:extLst>
      <p:ext uri="{BB962C8B-B14F-4D97-AF65-F5344CB8AC3E}">
        <p14:creationId xmlns:p14="http://schemas.microsoft.com/office/powerpoint/2010/main" val="4192140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access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via 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console, AWS CLI, or AWS SDK. Additionally, you can also access the data in your bucket directly via the rest endpoints.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These support HTTP or HTTPS access. To support this type of URL-based access, S3 bucket names must be globally unique and DNS-compliant.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Also, object keys should be using characters that are safe for URLs. </a:t>
            </a:r>
          </a:p>
        </p:txBody>
      </p:sp>
    </p:spTree>
    <p:extLst>
      <p:ext uri="{BB962C8B-B14F-4D97-AF65-F5344CB8AC3E}">
        <p14:creationId xmlns:p14="http://schemas.microsoft.com/office/powerpoint/2010/main" val="2851466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flexibility to store a virtually unlimited amount of data and access that data from anywhere makes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suitable for a wide range of scenarios. Let's look at some use cases for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As a location for any application data, Amazon S3 buckets provide that shared location for storing objects that any instances of your application can access, including applications on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EC2 or even traditional servers. This can be useful for user-generated media files, server logs, or other files your application needs to store in a common location. Also, because the content can be fetched directly over the web, you can offload serving of that content from your application and allow clients to directly fetch the data themselves from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For static web hosting,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buckets can serve up the static contents of your website, including HTML, CSS, JavaScript, and other files.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The high durability of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makes it a good candidate to store backups of your data. For even greater availability and disaster recovery capability,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can even be configured to support cross-region replication such that data put into an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 in one region can be automatically replicated to another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region.</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The scalable storage and performance of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make it a great candidate for staging or long-term storage of data you plan to analyze using a variety of big data tools. Given how simple it is to store and access data with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you'll find yourself using it frequently with AWS services and for other parts of your application. </a:t>
            </a:r>
          </a:p>
        </p:txBody>
      </p:sp>
    </p:spTree>
    <p:extLst>
      <p:ext uri="{BB962C8B-B14F-4D97-AF65-F5344CB8AC3E}">
        <p14:creationId xmlns:p14="http://schemas.microsoft.com/office/powerpoint/2010/main" val="68544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goal of this module is to discover key concepts related to storage. You’ll understand the different types of storage resources that are available and review the different pricing options, so you understand how different choices impact your solution cost.</a:t>
            </a:r>
          </a:p>
        </p:txBody>
      </p:sp>
    </p:spTree>
    <p:extLst>
      <p:ext uri="{BB962C8B-B14F-4D97-AF65-F5344CB8AC3E}">
        <p14:creationId xmlns:p14="http://schemas.microsoft.com/office/powerpoint/2010/main" val="1598326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With Amazon S3, specific costs may vary depending on region and the specific requests made. You pay only for what you use, including gigabytes per month, transfer out of other regions, PUT, COPY, POST, LIST and GET requests. </a:t>
            </a:r>
            <a:br>
              <a:rPr lang="en-US" sz="1100" dirty="0"/>
            </a:br>
            <a:br>
              <a:rPr lang="en-US" sz="1100" dirty="0"/>
            </a:br>
            <a:r>
              <a:rPr lang="en-US" sz="1100" dirty="0"/>
              <a:t>As a general rule, you only pay for transfers that cross the boundary of your region, which means you do not pay for transfers in to Amazon S3 and transfers out from Amazon S3 to Amazon CloudFront's edge locations within that same region.</a:t>
            </a:r>
          </a:p>
        </p:txBody>
      </p:sp>
    </p:spTree>
    <p:extLst>
      <p:ext uri="{BB962C8B-B14F-4D97-AF65-F5344CB8AC3E}">
        <p14:creationId xmlns:p14="http://schemas.microsoft.com/office/powerpoint/2010/main" val="3117933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When you begin to estimate the costs of Amazon S3, you need to consider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mn-lt"/>
                <a:ea typeface="+mn-ea"/>
                <a:cs typeface="+mn-cs"/>
              </a:rPr>
              <a:t>Storage Class: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100" b="1"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Standard Storage </a:t>
            </a:r>
            <a:r>
              <a:rPr lang="en-US" sz="1100" kern="1200" dirty="0">
                <a:solidFill>
                  <a:schemeClr val="tx1"/>
                </a:solidFill>
                <a:effectLst/>
                <a:latin typeface="+mn-lt"/>
                <a:ea typeface="+mn-ea"/>
                <a:cs typeface="+mn-cs"/>
              </a:rPr>
              <a:t>is designed to provide 99.999999999% durability and 99.99% availability.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Standard – Infrequent Access (SIA) </a:t>
            </a:r>
            <a:r>
              <a:rPr lang="en-US" sz="1100" kern="1200" dirty="0">
                <a:solidFill>
                  <a:schemeClr val="tx1"/>
                </a:solidFill>
                <a:effectLst/>
                <a:latin typeface="+mn-lt"/>
                <a:ea typeface="+mn-ea"/>
                <a:cs typeface="+mn-cs"/>
              </a:rPr>
              <a:t>is a storage option within Amazon S3 that you can use to reduce your costs by storing less frequently accessed data at slightly lower levels of redundancy than Amazon S3’s standard storage. Standard – Infrequent Access is designed to provide the same 99.999999999% durability as Amazon S3 with 99.9% availability in a given year. It’s important to note that each class has different rates.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latin typeface="+mn-lt"/>
                <a:ea typeface="+mn-ea"/>
                <a:cs typeface="+mn-cs"/>
              </a:rPr>
              <a:t>Storage</a:t>
            </a:r>
            <a:r>
              <a:rPr lang="en-US" sz="1100" kern="1200" dirty="0">
                <a:solidFill>
                  <a:schemeClr val="tx1"/>
                </a:solidFill>
                <a:effectLst/>
                <a:latin typeface="+mn-lt"/>
                <a:ea typeface="+mn-ea"/>
                <a:cs typeface="+mn-cs"/>
              </a:rPr>
              <a:t> – The number and size of objects stored in your Amazon S3 buckets as well as type of storage should also be considered.</a:t>
            </a:r>
          </a:p>
          <a:p>
            <a:endParaRPr lang="en-US" sz="1100" dirty="0"/>
          </a:p>
        </p:txBody>
      </p:sp>
    </p:spTree>
    <p:extLst>
      <p:ext uri="{BB962C8B-B14F-4D97-AF65-F5344CB8AC3E}">
        <p14:creationId xmlns:p14="http://schemas.microsoft.com/office/powerpoint/2010/main" val="3475167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lvl="0" indent="-228600">
              <a:buFont typeface="+mj-lt"/>
              <a:buAutoNum type="arabicPeriod" startAt="3"/>
            </a:pPr>
            <a:r>
              <a:rPr lang="en-US" sz="1100" b="1" kern="1200" dirty="0">
                <a:solidFill>
                  <a:schemeClr val="tx1"/>
                </a:solidFill>
                <a:effectLst/>
                <a:latin typeface="+mn-lt"/>
                <a:ea typeface="+mn-ea"/>
                <a:cs typeface="+mn-cs"/>
              </a:rPr>
              <a:t>Requests </a:t>
            </a:r>
            <a:r>
              <a:rPr lang="en-US" sz="1100" kern="1200" dirty="0">
                <a:solidFill>
                  <a:schemeClr val="tx1"/>
                </a:solidFill>
                <a:effectLst/>
                <a:latin typeface="+mn-lt"/>
                <a:ea typeface="+mn-ea"/>
                <a:cs typeface="+mn-cs"/>
              </a:rPr>
              <a:t>– Consider the number and type of requests. GET requests incur charges at different rates than other requests, such as PUT and COPY requests.</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GET: </a:t>
            </a:r>
            <a:r>
              <a:rPr lang="en-US" sz="1100" kern="1200" dirty="0">
                <a:solidFill>
                  <a:schemeClr val="tx1"/>
                </a:solidFill>
                <a:effectLst/>
                <a:latin typeface="+mn-lt"/>
                <a:ea typeface="+mn-ea"/>
                <a:cs typeface="+mn-cs"/>
              </a:rPr>
              <a:t>Retrieves an object from Amazon S3. You must have READ access to use this operation.</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PUT: </a:t>
            </a:r>
            <a:r>
              <a:rPr lang="en-US" sz="1100" kern="1200" dirty="0">
                <a:solidFill>
                  <a:schemeClr val="tx1"/>
                </a:solidFill>
                <a:effectLst/>
                <a:latin typeface="+mn-lt"/>
                <a:ea typeface="+mn-ea"/>
                <a:cs typeface="+mn-cs"/>
              </a:rPr>
              <a:t>Adds an object to a bucket. You must have WRITE permissions on a bucket to add an object to it.</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COPY: </a:t>
            </a:r>
            <a:r>
              <a:rPr lang="en-US" sz="1100" kern="1200" dirty="0">
                <a:solidFill>
                  <a:schemeClr val="tx1"/>
                </a:solidFill>
                <a:effectLst/>
                <a:latin typeface="+mn-lt"/>
                <a:ea typeface="+mn-ea"/>
                <a:cs typeface="+mn-cs"/>
              </a:rPr>
              <a:t>Creates a copy of an object that is already stored in Amazon S3. A PUT copy operation is the same as performing a GET and then a PUT.</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Data Transfer</a:t>
            </a:r>
            <a:r>
              <a:rPr lang="en-US" sz="1100" kern="1200" dirty="0">
                <a:solidFill>
                  <a:schemeClr val="tx1"/>
                </a:solidFill>
                <a:effectLst/>
                <a:latin typeface="+mn-lt"/>
                <a:ea typeface="+mn-ea"/>
                <a:cs typeface="+mn-cs"/>
              </a:rPr>
              <a:t> – Consider </a:t>
            </a:r>
            <a:r>
              <a:rPr lang="en-US" sz="1100" dirty="0"/>
              <a:t>t</a:t>
            </a:r>
            <a:r>
              <a:rPr lang="en-US" sz="1100" kern="1200" dirty="0">
                <a:solidFill>
                  <a:schemeClr val="tx1"/>
                </a:solidFill>
                <a:effectLst/>
                <a:latin typeface="+mn-lt"/>
                <a:ea typeface="+mn-ea"/>
                <a:cs typeface="+mn-cs"/>
              </a:rPr>
              <a:t>he amount of data transferred out of the Amazon S3 region. Remember that data transfer in is free, but there is a charge for data transfer out.</a:t>
            </a:r>
            <a:endParaRPr lang="en-US" sz="1100" dirty="0"/>
          </a:p>
          <a:p>
            <a:endParaRPr lang="en-US" dirty="0"/>
          </a:p>
        </p:txBody>
      </p:sp>
    </p:spTree>
    <p:extLst>
      <p:ext uri="{BB962C8B-B14F-4D97-AF65-F5344CB8AC3E}">
        <p14:creationId xmlns:p14="http://schemas.microsoft.com/office/powerpoint/2010/main" val="1753746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We've covered an introduction to Amazon S3 including key features and some common use cases. </a:t>
            </a:r>
          </a:p>
          <a:p>
            <a:endParaRPr lang="en-US" sz="1100" dirty="0"/>
          </a:p>
          <a:p>
            <a:r>
              <a:rPr lang="en-US" sz="1100" dirty="0"/>
              <a:t>For more information about Amazon S3, select the link. </a:t>
            </a:r>
          </a:p>
          <a:p>
            <a:r>
              <a:rPr lang="en-US" sz="1100" kern="1200" dirty="0">
                <a:solidFill>
                  <a:schemeClr val="tx1"/>
                </a:solidFill>
                <a:effectLst/>
                <a:latin typeface="+mn-lt"/>
                <a:ea typeface="+mn-ea"/>
                <a:cs typeface="+mn-cs"/>
                <a:hlinkClick r:id="rId3"/>
              </a:rPr>
              <a:t>https://aws.amazon.com/s3/</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2595919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Please review the Amazon S3 demonstration: Amazon S3 Console Demo.</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video demonstration can be found in the learning management system.</a:t>
            </a:r>
            <a:endParaRPr lang="en-US" dirty="0"/>
          </a:p>
          <a:p>
            <a:endParaRPr lang="en-US" dirty="0"/>
          </a:p>
        </p:txBody>
      </p:sp>
    </p:spTree>
    <p:extLst>
      <p:ext uri="{BB962C8B-B14F-4D97-AF65-F5344CB8AC3E}">
        <p14:creationId xmlns:p14="http://schemas.microsoft.com/office/powerpoint/2010/main" val="2000448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Introducing Part 3: Amazon Elastic File System (or Amazon EFS). </a:t>
            </a:r>
          </a:p>
        </p:txBody>
      </p:sp>
    </p:spTree>
    <p:extLst>
      <p:ext uri="{BB962C8B-B14F-4D97-AF65-F5344CB8AC3E}">
        <p14:creationId xmlns:p14="http://schemas.microsoft.com/office/powerpoint/2010/main" val="3944978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600"/>
              </a:spcAft>
              <a:buClrTx/>
              <a:buSzTx/>
              <a:buFontTx/>
              <a:buNone/>
              <a:tabLst/>
              <a:defRPr/>
            </a:pPr>
            <a:r>
              <a:rPr lang="sv-SE" sz="1100" b="1" dirty="0"/>
              <a:t>Amazon Elastic File System (Amazon EFS)</a:t>
            </a:r>
            <a:r>
              <a:rPr lang="en-US" sz="1100" b="1" baseline="0" dirty="0">
                <a:latin typeface="Amazon Ember" panose="020B0603020204020204" pitchFamily="34" charset="0"/>
                <a:ea typeface="Amazon Ember" panose="020B0603020204020204" pitchFamily="34" charset="0"/>
              </a:rPr>
              <a:t> </a:t>
            </a:r>
            <a:r>
              <a:rPr lang="en-US" sz="1100" b="0" i="0" kern="1200" dirty="0">
                <a:solidFill>
                  <a:schemeClr val="tx1"/>
                </a:solidFill>
                <a:effectLst/>
                <a:latin typeface="+mn-lt"/>
                <a:ea typeface="+mn-ea"/>
                <a:cs typeface="+mn-cs"/>
              </a:rPr>
              <a:t>provides simple, scalable, elastic file storage for use with AWS services and on-premises resources. It is easy to use and offers a simple interface that allows you to create and configure file systems quickly and easily. </a:t>
            </a:r>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sz="1100" b="0" i="0"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600"/>
              </a:spcAft>
              <a:buClrTx/>
              <a:buSzTx/>
              <a:buFontTx/>
              <a:buNone/>
              <a:tabLst/>
              <a:defRPr/>
            </a:pPr>
            <a:r>
              <a:rPr lang="en-US" sz="1100" b="0" i="0" kern="1200" dirty="0">
                <a:solidFill>
                  <a:schemeClr val="tx1"/>
                </a:solidFill>
                <a:effectLst/>
                <a:latin typeface="+mn-lt"/>
                <a:ea typeface="+mn-ea"/>
                <a:cs typeface="+mn-cs"/>
              </a:rPr>
              <a:t>Amazon EFS is built to elastically scale on demand without disrupting applications, growing and shrinking automatically as you add and remove files, so your applications have the storage they need, when they need it.</a:t>
            </a:r>
          </a:p>
        </p:txBody>
      </p:sp>
    </p:spTree>
    <p:extLst>
      <p:ext uri="{BB962C8B-B14F-4D97-AF65-F5344CB8AC3E}">
        <p14:creationId xmlns:p14="http://schemas.microsoft.com/office/powerpoint/2010/main" val="1776668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EFS is a fully</a:t>
            </a:r>
            <a:r>
              <a:rPr lang="en-US" sz="1100" baseline="0" dirty="0"/>
              <a:t> </a:t>
            </a:r>
            <a:r>
              <a:rPr lang="en-US" sz="1100" dirty="0"/>
              <a:t>managed service that makes it easy to set up and scale file storage in the AWS cloud. It is the easiest way to build a file system for big data and analytics, media processing workflows, content management, web serving and home directories.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can create file systems that are accessible to Amazon EC2 instances via a file system interface (using standard operating system file I/O APIs) and that support full file system access semantics,</a:t>
            </a:r>
            <a:r>
              <a:rPr lang="en-US" sz="1100" baseline="0" dirty="0"/>
              <a:t> </a:t>
            </a:r>
            <a:r>
              <a:rPr lang="en-US" sz="1100" dirty="0"/>
              <a:t>such as strong consistency and file locking.</a:t>
            </a:r>
          </a:p>
          <a:p>
            <a:endParaRPr lang="en-US" sz="1100" dirty="0"/>
          </a:p>
          <a:p>
            <a:r>
              <a:rPr lang="en-US" sz="1100" dirty="0"/>
              <a:t>Amazon EFS file systems can automatically scale from gigabytes to petabytes of data without needing to provision storage. Thousands of Amazon EC2 instances can access an Amazon EFS file system at the same time, and Amazon EFS provides consistent performance to each Amazon EC2 instance. Amazon EFS is designed to be highly durable and highly available. With Amazon EFS, there is no minimum fee or setup costs, and you pay only for the storage you use.</a:t>
            </a:r>
          </a:p>
        </p:txBody>
      </p:sp>
    </p:spTree>
    <p:extLst>
      <p:ext uri="{BB962C8B-B14F-4D97-AF65-F5344CB8AC3E}">
        <p14:creationId xmlns:p14="http://schemas.microsoft.com/office/powerpoint/2010/main" val="3338927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EFS provides file storage in the cloud. With Amazon EFS, you can create a file system, mount the file system on an Amazon EC2 instance, and then read and write data from to and from your file system. You can mount an Amazon EFS file system in your VPC, through the Network File System versions 4.0 and 4.1 (NFSv4) protocol. </a:t>
            </a:r>
          </a:p>
          <a:p>
            <a:endParaRPr lang="en-US" sz="1100" dirty="0"/>
          </a:p>
          <a:p>
            <a:r>
              <a:rPr lang="en-US" sz="1100" dirty="0"/>
              <a:t>You can access your Amazon EFS file system concurrently from Amazon EC2 instances in your Amazon VPC, so applications that scale beyond a single connection can access a file system. Amazon EC2 instances running in multiple Availability Zones within the same AWS</a:t>
            </a:r>
            <a:r>
              <a:rPr lang="en-US" sz="1100" baseline="0" dirty="0"/>
              <a:t> R</a:t>
            </a:r>
            <a:r>
              <a:rPr lang="en-US" sz="1100" dirty="0"/>
              <a:t>egion can access the file system, so that many users can access and share a common data source. </a:t>
            </a:r>
          </a:p>
          <a:p>
            <a:endParaRPr lang="en-US" sz="1100" dirty="0"/>
          </a:p>
          <a:p>
            <a:r>
              <a:rPr lang="en-US" sz="1100" dirty="0"/>
              <a:t>In the illustration displayed, the VPC has three Availability Zones, and each has one mount target created in it. We recommend that you access the file system from a mount target within the same Availability Zone. Note that one of the Availability Zones has two subnets. However, a mount target is created in only one of the subnets.</a:t>
            </a:r>
          </a:p>
        </p:txBody>
      </p:sp>
    </p:spTree>
    <p:extLst>
      <p:ext uri="{BB962C8B-B14F-4D97-AF65-F5344CB8AC3E}">
        <p14:creationId xmlns:p14="http://schemas.microsoft.com/office/powerpoint/2010/main" val="329056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dirty="0"/>
              <a:t>There are five steps you need to perform to create and use your first Amazon EFS file system,</a:t>
            </a:r>
            <a:r>
              <a:rPr lang="en-US" sz="1100" baseline="0" dirty="0"/>
              <a:t> </a:t>
            </a:r>
            <a:r>
              <a:rPr lang="en-US" sz="1100" dirty="0"/>
              <a:t>mount it on an Amazon EC2 instance in your VPC, and test the end-to-end setup. </a:t>
            </a:r>
          </a:p>
          <a:p>
            <a:endParaRPr lang="en-US" sz="1100" dirty="0"/>
          </a:p>
          <a:p>
            <a:pPr marL="228600" indent="-228600">
              <a:buFont typeface="+mj-lt"/>
              <a:buAutoNum type="arabicPeriod"/>
            </a:pPr>
            <a:r>
              <a:rPr lang="en-US" sz="1100" dirty="0"/>
              <a:t>Create your Amazon EC2 resources and launch your instance.</a:t>
            </a:r>
            <a:r>
              <a:rPr lang="en-US" sz="1100" baseline="0" dirty="0"/>
              <a:t> (Keep in mind that b</a:t>
            </a:r>
            <a:r>
              <a:rPr lang="en-US" sz="1100" dirty="0"/>
              <a:t>efore you can launch and connect to an Amazon EC2 instance, you need to create a key pair, unless you already have one.)</a:t>
            </a:r>
          </a:p>
          <a:p>
            <a:pPr marL="228600" indent="-228600">
              <a:buFont typeface="+mj-lt"/>
              <a:buAutoNum type="arabicPeriod"/>
            </a:pPr>
            <a:r>
              <a:rPr lang="en-US" sz="1100" dirty="0"/>
              <a:t>Create your Amazon EFS file system.</a:t>
            </a:r>
          </a:p>
          <a:p>
            <a:pPr marL="228600" indent="-228600">
              <a:buFont typeface="+mj-lt"/>
              <a:buAutoNum type="arabicPeriod"/>
            </a:pPr>
            <a:r>
              <a:rPr lang="en-US" sz="1100" dirty="0"/>
              <a:t>In the appropriate subnet, create your target mounts.</a:t>
            </a:r>
          </a:p>
          <a:p>
            <a:pPr marL="228600" indent="-228600">
              <a:buFont typeface="+mj-lt"/>
              <a:buAutoNum type="arabicPeriod"/>
            </a:pPr>
            <a:r>
              <a:rPr lang="en-US" sz="1100" dirty="0"/>
              <a:t>Next, connect to your Amazon EC2 instance and mount the Amazon EFS file system.</a:t>
            </a:r>
          </a:p>
          <a:p>
            <a:pPr marL="228600" indent="-228600">
              <a:buFont typeface="+mj-lt"/>
              <a:buAutoNum type="arabicPeriod"/>
            </a:pPr>
            <a:r>
              <a:rPr lang="en-US" sz="1100" dirty="0"/>
              <a:t>Finally, clean up your resources and protect your AWS account.</a:t>
            </a:r>
          </a:p>
          <a:p>
            <a:endParaRPr lang="en-US" sz="1100" dirty="0"/>
          </a:p>
        </p:txBody>
      </p:sp>
    </p:spTree>
    <p:extLst>
      <p:ext uri="{BB962C8B-B14F-4D97-AF65-F5344CB8AC3E}">
        <p14:creationId xmlns:p14="http://schemas.microsoft.com/office/powerpoint/2010/main" val="331150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Introducing Section 2: An Introduction to Storage Services. </a:t>
            </a:r>
          </a:p>
        </p:txBody>
      </p:sp>
    </p:spTree>
    <p:extLst>
      <p:ext uri="{BB962C8B-B14F-4D97-AF65-F5344CB8AC3E}">
        <p14:creationId xmlns:p14="http://schemas.microsoft.com/office/powerpoint/2010/main" val="2937054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41566"/>
          </a:xfrm>
        </p:spPr>
        <p:txBody>
          <a:bodyPr/>
          <a:lstStyle/>
          <a:p>
            <a:r>
              <a:rPr lang="en-US" sz="1100" dirty="0"/>
              <a:t>In Amazon EFS, a file system is the primary resource. Each file system has properties such as ID, creation token, creation time, file system size in bytes, number of mount targets created for the file system, and the file system state. </a:t>
            </a:r>
          </a:p>
          <a:p>
            <a:endParaRPr lang="en-US" sz="1100" dirty="0"/>
          </a:p>
          <a:p>
            <a:r>
              <a:rPr lang="en-US" sz="1100" dirty="0"/>
              <a:t>Amazon EFS also supports other resources to configure the primary resource. These include mount targets and tags.</a:t>
            </a:r>
          </a:p>
          <a:p>
            <a:r>
              <a:rPr lang="en-US" sz="1100" baseline="0" dirty="0"/>
              <a:t> </a:t>
            </a:r>
            <a:endParaRPr lang="en-US" sz="1100" dirty="0"/>
          </a:p>
          <a:p>
            <a:r>
              <a:rPr lang="en-US" sz="1100" b="1" dirty="0"/>
              <a:t>Mount target</a:t>
            </a:r>
            <a:r>
              <a:rPr lang="en-US" sz="1100" b="0" dirty="0"/>
              <a:t>:</a:t>
            </a:r>
            <a:r>
              <a:rPr lang="en-US" sz="1100" dirty="0"/>
              <a:t> To access your file system, you must create mount targets in your VPC. Each mount target has the following properties: </a:t>
            </a:r>
          </a:p>
          <a:p>
            <a:pPr marL="171450" indent="-171450">
              <a:buFont typeface="Arial" panose="020B0604020202020204" pitchFamily="34" charset="0"/>
              <a:buChar char="•"/>
            </a:pPr>
            <a:r>
              <a:rPr lang="en-US" sz="1100" dirty="0"/>
              <a:t>The mount target ID</a:t>
            </a:r>
          </a:p>
          <a:p>
            <a:pPr marL="171450" indent="-171450">
              <a:buFont typeface="Arial" panose="020B0604020202020204" pitchFamily="34" charset="0"/>
              <a:buChar char="•"/>
            </a:pPr>
            <a:r>
              <a:rPr lang="en-US" sz="1100" dirty="0"/>
              <a:t>The subnet ID in which it is created</a:t>
            </a:r>
          </a:p>
          <a:p>
            <a:pPr marL="171450" indent="-171450">
              <a:buFont typeface="Arial" panose="020B0604020202020204" pitchFamily="34" charset="0"/>
              <a:buChar char="•"/>
            </a:pPr>
            <a:r>
              <a:rPr lang="en-US" sz="1100" dirty="0"/>
              <a:t>The file system ID for which it is created</a:t>
            </a:r>
          </a:p>
          <a:p>
            <a:pPr marL="171450" indent="-171450">
              <a:buFont typeface="Arial" panose="020B0604020202020204" pitchFamily="34" charset="0"/>
              <a:buChar char="•"/>
            </a:pPr>
            <a:r>
              <a:rPr lang="en-US" sz="1100" dirty="0"/>
              <a:t>An IP address at which the file system may be mounted</a:t>
            </a:r>
          </a:p>
          <a:p>
            <a:pPr marL="171450" indent="-171450">
              <a:buFont typeface="Arial" panose="020B0604020202020204" pitchFamily="34" charset="0"/>
              <a:buChar char="•"/>
            </a:pPr>
            <a:r>
              <a:rPr lang="en-US" sz="1100" dirty="0"/>
              <a:t>The mount target state.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You can use the Internet Protocol (IP) address or the Domain Name </a:t>
            </a:r>
            <a:r>
              <a:rPr lang="en-US" sz="1100" i="0" dirty="0"/>
              <a:t>System (DNS) name </a:t>
            </a:r>
            <a:r>
              <a:rPr lang="en-US" sz="1100" dirty="0"/>
              <a:t>in your mount command. Each file system has a DNS name of the following form.</a:t>
            </a:r>
          </a:p>
          <a:p>
            <a:endParaRPr lang="en-US" sz="1100" b="1" dirty="0"/>
          </a:p>
          <a:p>
            <a:r>
              <a:rPr lang="en-US" sz="1100" b="1" dirty="0"/>
              <a:t>Tags</a:t>
            </a:r>
            <a:r>
              <a:rPr lang="en-US" sz="1100" dirty="0"/>
              <a:t>: To help organize your file systems, you can assign your own metadata to each of the file systems you create. Each tag is a key-value pair. </a:t>
            </a:r>
          </a:p>
          <a:p>
            <a:endParaRPr lang="en-US" sz="1100" dirty="0"/>
          </a:p>
          <a:p>
            <a:r>
              <a:rPr lang="en-US" sz="1100" dirty="0"/>
              <a:t>Think of mount targets and tags as </a:t>
            </a:r>
            <a:r>
              <a:rPr lang="en-US" sz="1100" i="0" dirty="0"/>
              <a:t>sub-resources</a:t>
            </a:r>
            <a:r>
              <a:rPr lang="en-US" sz="1100" dirty="0"/>
              <a:t> that do not exist without being associated with a file system.</a:t>
            </a:r>
          </a:p>
        </p:txBody>
      </p:sp>
    </p:spTree>
    <p:extLst>
      <p:ext uri="{BB962C8B-B14F-4D97-AF65-F5344CB8AC3E}">
        <p14:creationId xmlns:p14="http://schemas.microsoft.com/office/powerpoint/2010/main" val="738426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We've covered an introduction to Amazon EFS, including key features and key resources. It provides file storage in the cloud that is perfect for big data and analytics, media processing workflows, content management, web serving and home directories.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EFS scales up or down as files are added or removed and you pay for only what you are using.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EFS is a fully managed service that is accessible from the console, an API, or the CLI.</a:t>
            </a:r>
          </a:p>
          <a:p>
            <a:endParaRPr lang="en-US" sz="1100" dirty="0"/>
          </a:p>
          <a:p>
            <a:r>
              <a:rPr lang="en-US" sz="1100" dirty="0"/>
              <a:t>For more information about Amazon S3, select the link.</a:t>
            </a:r>
          </a:p>
          <a:p>
            <a:r>
              <a:rPr lang="en-US" sz="1100" kern="1200" dirty="0">
                <a:solidFill>
                  <a:schemeClr val="tx1"/>
                </a:solidFill>
                <a:effectLst/>
                <a:latin typeface="+mn-lt"/>
                <a:ea typeface="+mn-ea"/>
                <a:cs typeface="+mn-cs"/>
                <a:hlinkClick r:id="rId3"/>
              </a:rPr>
              <a:t>https://aws.amazon.com/efs/</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2885277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EFS demonstration: Amazon Elastic File System (EFS)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Tree>
    <p:extLst>
      <p:ext uri="{BB962C8B-B14F-4D97-AF65-F5344CB8AC3E}">
        <p14:creationId xmlns:p14="http://schemas.microsoft.com/office/powerpoint/2010/main" val="68336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Amazon Glacier is a secure, durable, and extremely low-cost cloud storage service for data archiving and long-term backup. </a:t>
            </a:r>
          </a:p>
        </p:txBody>
      </p:sp>
    </p:spTree>
    <p:extLst>
      <p:ext uri="{BB962C8B-B14F-4D97-AF65-F5344CB8AC3E}">
        <p14:creationId xmlns:p14="http://schemas.microsoft.com/office/powerpoint/2010/main" val="2676559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Let’s take a closer look at Amazon Glacier.</a:t>
            </a:r>
          </a:p>
          <a:p>
            <a:endParaRPr lang="en-US" sz="1100" dirty="0"/>
          </a:p>
        </p:txBody>
      </p:sp>
    </p:spTree>
    <p:extLst>
      <p:ext uri="{BB962C8B-B14F-4D97-AF65-F5344CB8AC3E}">
        <p14:creationId xmlns:p14="http://schemas.microsoft.com/office/powerpoint/2010/main" val="273507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776994" cy="3600450"/>
          </a:xfrm>
        </p:spPr>
        <p:txBody>
          <a:bodyPr/>
          <a:lstStyle/>
          <a:p>
            <a:r>
              <a:rPr lang="en-US" sz="1100" kern="1200" dirty="0">
                <a:solidFill>
                  <a:schemeClr val="tx1"/>
                </a:solidFill>
                <a:effectLst/>
              </a:rPr>
              <a:t>Amazon Glacier's data archiving means that although you can store your data at an extremely low cost (even in comparison to Amazon S3), you cannot retrieve your data immediately when you want it. </a:t>
            </a:r>
          </a:p>
          <a:p>
            <a:endParaRPr lang="en-US" sz="1100" kern="1200" dirty="0">
              <a:solidFill>
                <a:schemeClr val="tx1"/>
              </a:solidFill>
              <a:effectLst/>
            </a:endParaRPr>
          </a:p>
          <a:p>
            <a:r>
              <a:rPr lang="en-US" sz="1100" kern="1200" dirty="0">
                <a:solidFill>
                  <a:schemeClr val="tx1"/>
                </a:solidFill>
                <a:effectLst/>
              </a:rPr>
              <a:t>Data stored in Amazon Glacier takes several hours to retrieve, which is why it's ideal for archiving.</a:t>
            </a:r>
          </a:p>
          <a:p>
            <a:endParaRPr lang="en-US" sz="1100" kern="1200" dirty="0">
              <a:solidFill>
                <a:schemeClr val="tx1"/>
              </a:solidFill>
              <a:effectLst/>
            </a:endParaRPr>
          </a:p>
          <a:p>
            <a:r>
              <a:rPr lang="en-US" sz="1100" kern="1200" dirty="0">
                <a:solidFill>
                  <a:schemeClr val="tx1"/>
                </a:solidFill>
                <a:effectLst/>
              </a:rPr>
              <a:t>There are three key Amazon Glacier terms that you should be familiar with:</a:t>
            </a:r>
          </a:p>
          <a:p>
            <a:pPr marL="171450" indent="-171450">
              <a:buFont typeface="Arial" panose="020B0604020202020204" pitchFamily="34" charset="0"/>
              <a:buChar char="•"/>
            </a:pPr>
            <a:r>
              <a:rPr lang="en-US" sz="1100" b="1" kern="1200" dirty="0">
                <a:solidFill>
                  <a:schemeClr val="tx1"/>
                </a:solidFill>
                <a:effectLst/>
              </a:rPr>
              <a:t>Archive</a:t>
            </a:r>
            <a:r>
              <a:rPr lang="en-US" sz="1100" kern="1200" dirty="0">
                <a:solidFill>
                  <a:schemeClr val="tx1"/>
                </a:solidFill>
                <a:effectLst/>
              </a:rPr>
              <a:t>: Any object such as a photo, video, file, or document that you store in Amazon Glacier. It is the base unit of storage in Amazon Glacier. Each archive has its own unique ID and can also have a description.</a:t>
            </a:r>
          </a:p>
          <a:p>
            <a:pPr marL="171450" indent="-171450">
              <a:buFont typeface="Arial" panose="020B0604020202020204" pitchFamily="34" charset="0"/>
              <a:buChar char="•"/>
            </a:pPr>
            <a:r>
              <a:rPr lang="en-US" sz="1100" b="1" kern="1200" dirty="0">
                <a:solidFill>
                  <a:schemeClr val="tx1"/>
                </a:solidFill>
                <a:effectLst/>
              </a:rPr>
              <a:t>Vault</a:t>
            </a:r>
            <a:r>
              <a:rPr lang="en-US" sz="1100" kern="1200" dirty="0">
                <a:solidFill>
                  <a:schemeClr val="tx1"/>
                </a:solidFill>
                <a:effectLst/>
              </a:rPr>
              <a:t>: A container for storing archives. When you create a vault, you specify the vault name and the region in which you would like the vault located.</a:t>
            </a:r>
          </a:p>
          <a:p>
            <a:pPr marL="171450" indent="-171450">
              <a:buFont typeface="Arial" panose="020B0604020202020204" pitchFamily="34" charset="0"/>
              <a:buChar char="•"/>
            </a:pPr>
            <a:r>
              <a:rPr lang="en-US" sz="1100" b="1" kern="1200" dirty="0">
                <a:solidFill>
                  <a:schemeClr val="tx1"/>
                </a:solidFill>
                <a:effectLst/>
              </a:rPr>
              <a:t>Vault Access Policy</a:t>
            </a:r>
            <a:r>
              <a:rPr lang="en-US" sz="1100" kern="1200" dirty="0">
                <a:solidFill>
                  <a:schemeClr val="tx1"/>
                </a:solidFill>
                <a:effectLst/>
              </a:rPr>
              <a:t>: Determine who can and cannot access the data stored in the vault as well as what operations users can and cannot perform. One vault access permissions policy can be created for each vault to manage access permissions for that vault. You can also use a vault lock policy to make sure a vault cannot be altered. Each vault can have one vault access policy and one vault lock policy attached to it.</a:t>
            </a:r>
          </a:p>
          <a:p>
            <a:endParaRPr lang="en-US" sz="1100" kern="1200" dirty="0">
              <a:solidFill>
                <a:schemeClr val="tx1"/>
              </a:solidFill>
              <a:effectLst/>
            </a:endParaRPr>
          </a:p>
          <a:p>
            <a:r>
              <a:rPr lang="en-US" sz="1100" dirty="0"/>
              <a:t>There are three options for retrieving data with varying access times and cost: Expedited, Standard, and Bulk retrievals,</a:t>
            </a:r>
            <a:r>
              <a:rPr lang="en-US" sz="1100" baseline="0" dirty="0"/>
              <a:t> as follows:</a:t>
            </a:r>
            <a:endParaRPr lang="en-US" sz="1100" kern="1200" baseline="0" dirty="0">
              <a:solidFill>
                <a:schemeClr val="tx1"/>
              </a:solidFill>
              <a:effectLst/>
            </a:endParaRPr>
          </a:p>
          <a:p>
            <a:pPr marL="171450" indent="-171450">
              <a:buFont typeface="Arial" panose="020B0604020202020204" pitchFamily="34" charset="0"/>
              <a:buChar char="•"/>
            </a:pPr>
            <a:r>
              <a:rPr lang="en-US" sz="1100" b="1" dirty="0"/>
              <a:t>Expedited</a:t>
            </a:r>
            <a:r>
              <a:rPr lang="en-US" sz="1100" dirty="0"/>
              <a:t> retrievals are typically made available within 1 – 5 minutes (highest cost).</a:t>
            </a:r>
          </a:p>
          <a:p>
            <a:pPr marL="171450" indent="-171450">
              <a:buFont typeface="Arial" panose="020B0604020202020204" pitchFamily="34" charset="0"/>
              <a:buChar char="•"/>
            </a:pPr>
            <a:r>
              <a:rPr lang="en-US" sz="1100" b="1" dirty="0"/>
              <a:t>Standard</a:t>
            </a:r>
            <a:r>
              <a:rPr lang="en-US" sz="1100" dirty="0"/>
              <a:t> retrievals typically complete within 3 – 5 hours (less than expedited, more than bulk).</a:t>
            </a:r>
          </a:p>
          <a:p>
            <a:pPr marL="171450" indent="-171450">
              <a:buFont typeface="Arial" panose="020B0604020202020204" pitchFamily="34" charset="0"/>
              <a:buChar char="•"/>
            </a:pPr>
            <a:r>
              <a:rPr lang="en-US" sz="1100" b="1" dirty="0"/>
              <a:t>Bulk</a:t>
            </a:r>
            <a:r>
              <a:rPr lang="en-US" sz="1100" dirty="0"/>
              <a:t> retrievals typically complete within 5 – 12 hours (lowest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Think of it as being like choosing the cost to most economically ship a package.</a:t>
            </a:r>
          </a:p>
        </p:txBody>
      </p:sp>
    </p:spTree>
    <p:extLst>
      <p:ext uri="{BB962C8B-B14F-4D97-AF65-F5344CB8AC3E}">
        <p14:creationId xmlns:p14="http://schemas.microsoft.com/office/powerpoint/2010/main" val="3645018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rPr>
              <a:t>To store and access data in Amazon Glacier, you can use the AWS Management Console; however only a few operations, such as creating and deleting vaults and creating and managing archive policies, are available in the console. </a:t>
            </a:r>
          </a:p>
          <a:p>
            <a:endParaRPr lang="en-US" sz="1100" kern="1200" dirty="0">
              <a:solidFill>
                <a:schemeClr val="tx1"/>
              </a:solidFill>
              <a:effectLst/>
            </a:endParaRPr>
          </a:p>
          <a:p>
            <a:r>
              <a:rPr lang="en-US" sz="1100" kern="1200" dirty="0">
                <a:solidFill>
                  <a:schemeClr val="tx1"/>
                </a:solidFill>
                <a:effectLst/>
              </a:rPr>
              <a:t>Almost all other operations require that you use either the Amazon Glacier REST API, or AWS Java or .NET SDKs to interact with Amazon Glacier via </a:t>
            </a:r>
            <a:r>
              <a:rPr lang="en-US" sz="1100" i="0" kern="1200" dirty="0">
                <a:solidFill>
                  <a:schemeClr val="tx1"/>
                </a:solidFill>
                <a:effectLst/>
              </a:rPr>
              <a:t>the </a:t>
            </a:r>
            <a:r>
              <a:rPr lang="en-US" sz="1100" i="0" dirty="0"/>
              <a:t>Command Line Interface (CLI</a:t>
            </a:r>
            <a:r>
              <a:rPr lang="en-US" sz="1100" dirty="0"/>
              <a:t>)</a:t>
            </a:r>
            <a:r>
              <a:rPr lang="en-US" sz="1100" kern="1200" dirty="0">
                <a:solidFill>
                  <a:schemeClr val="tx1"/>
                </a:solidFill>
                <a:effectLst/>
              </a:rPr>
              <a:t>.</a:t>
            </a:r>
          </a:p>
          <a:p>
            <a:endParaRPr lang="en-US" sz="1100" kern="1200" dirty="0">
              <a:solidFill>
                <a:schemeClr val="tx1"/>
              </a:solidFill>
              <a:effectLst/>
            </a:endParaRPr>
          </a:p>
          <a:p>
            <a:r>
              <a:rPr lang="en-US" sz="1100" kern="1200" dirty="0">
                <a:solidFill>
                  <a:schemeClr val="tx1"/>
                </a:solidFill>
                <a:effectLst/>
              </a:rPr>
              <a:t>You can also archive data into Amazon Glacier using lifecycle policies. Let’s take a closer look at what that means.</a:t>
            </a:r>
          </a:p>
          <a:p>
            <a:endParaRPr lang="en-US" sz="1100" kern="1200" dirty="0">
              <a:solidFill>
                <a:schemeClr val="tx1"/>
              </a:solidFill>
              <a:effectLst/>
            </a:endParaRPr>
          </a:p>
        </p:txBody>
      </p:sp>
    </p:spTree>
    <p:extLst>
      <p:ext uri="{BB962C8B-B14F-4D97-AF65-F5344CB8AC3E}">
        <p14:creationId xmlns:p14="http://schemas.microsoft.com/office/powerpoint/2010/main" val="3294061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You should automate the lifecycle of your data stored in Amazon S3. Using lifecycle policies, you can have data cycled at regular intervals between different Amazon S3 storage types. This reduces your overall cost, because you are paying less for data as it becomes less important with time.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addition to being able to set lifecycle rules per object, you can also set lifecycle rules per bucket.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Let’s take a look at an example of a lifecycle policy that moves data as it ages from </a:t>
            </a:r>
            <a:r>
              <a:rPr lang="en-US" sz="1100" b="1" kern="1200" dirty="0">
                <a:solidFill>
                  <a:schemeClr val="tx1"/>
                </a:solidFill>
                <a:effectLst/>
                <a:ea typeface="+mn-ea"/>
                <a:cs typeface="+mn-cs"/>
              </a:rPr>
              <a:t>Amazon S3 Standard </a:t>
            </a:r>
            <a:r>
              <a:rPr lang="en-US" sz="1100" kern="1200" dirty="0">
                <a:solidFill>
                  <a:schemeClr val="tx1"/>
                </a:solidFill>
                <a:effectLst/>
                <a:ea typeface="+mn-ea"/>
                <a:cs typeface="+mn-cs"/>
              </a:rPr>
              <a:t>to </a:t>
            </a:r>
            <a:r>
              <a:rPr lang="en-US" sz="1100" b="1" kern="1200" dirty="0">
                <a:solidFill>
                  <a:schemeClr val="tx1"/>
                </a:solidFill>
                <a:effectLst/>
                <a:ea typeface="+mn-ea"/>
                <a:cs typeface="+mn-cs"/>
              </a:rPr>
              <a:t>Amazon S3 Standard – Infrequent Access</a:t>
            </a:r>
            <a:r>
              <a:rPr lang="en-US" sz="1100" kern="1200" dirty="0">
                <a:solidFill>
                  <a:schemeClr val="tx1"/>
                </a:solidFill>
                <a:effectLst/>
                <a:ea typeface="+mn-ea"/>
                <a:cs typeface="+mn-cs"/>
              </a:rPr>
              <a:t> and, finally, into </a:t>
            </a:r>
            <a:r>
              <a:rPr lang="en-US" sz="1100" b="1" kern="1200" dirty="0">
                <a:solidFill>
                  <a:schemeClr val="tx1"/>
                </a:solidFill>
                <a:effectLst/>
                <a:ea typeface="+mn-ea"/>
                <a:cs typeface="+mn-cs"/>
              </a:rPr>
              <a:t>Amazon Glacier </a:t>
            </a:r>
            <a:r>
              <a:rPr lang="en-US" sz="1100" kern="1200" dirty="0">
                <a:solidFill>
                  <a:schemeClr val="tx1"/>
                </a:solidFill>
                <a:effectLst/>
                <a:ea typeface="+mn-ea"/>
                <a:cs typeface="+mn-cs"/>
              </a:rPr>
              <a:t>before it is deleted. Let’s say that the user uploads a video to your application and your application generates a thumbnail preview of the video. This video preview is stored to Amazon S3 Standard, because it is likely that the user will want to access it right away.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Your usage data indicates that most thumbnail previews are not accessed after 30 days. So, your lifecycle policy will take this previews and move them to Amazon S3 infrequent access after 30 days. Once another 30 days have lapsed, it is highly unlikely that it the preview will be accessed again, so it is moved to Amazon Glacier where it remains for 1 year. After one year, the preview is deleted. The important thing to note is that the lifecycle policy manages all of this movement automatically.</a:t>
            </a:r>
            <a:br>
              <a:rPr lang="en-US" sz="1100" kern="1200" dirty="0">
                <a:solidFill>
                  <a:schemeClr val="tx1"/>
                </a:solidFill>
                <a:effectLst/>
                <a:ea typeface="+mn-ea"/>
                <a:cs typeface="+mn-cs"/>
              </a:rPr>
            </a:br>
            <a:endParaRPr lang="en-US" sz="1100" kern="1200" dirty="0">
              <a:solidFill>
                <a:schemeClr val="tx1"/>
              </a:solidFill>
              <a:effectLst/>
              <a:ea typeface="+mn-ea"/>
              <a:cs typeface="+mn-cs"/>
            </a:endParaRPr>
          </a:p>
          <a:p>
            <a:r>
              <a:rPr lang="en-US" sz="1100" dirty="0"/>
              <a:t>Select the link to learn more. </a:t>
            </a:r>
          </a:p>
          <a:p>
            <a:r>
              <a:rPr lang="en-US" sz="1100" u="sng" kern="1200" dirty="0">
                <a:solidFill>
                  <a:schemeClr val="tx1"/>
                </a:solidFill>
                <a:effectLst/>
                <a:ea typeface="+mn-ea"/>
                <a:cs typeface="+mn-cs"/>
                <a:hlinkClick r:id="rId3"/>
              </a:rPr>
              <a:t>http://docs.aws.amazon.com/AmazonS3/latest/dev/object-lifecycle-mgmt.html</a:t>
            </a:r>
            <a:r>
              <a:rPr lang="en-US" sz="1100" u="sng" kern="1200" dirty="0">
                <a:solidFill>
                  <a:schemeClr val="tx1"/>
                </a:solidFill>
                <a:effectLst/>
                <a:ea typeface="+mn-ea"/>
                <a:cs typeface="+mn-cs"/>
              </a:rPr>
              <a:t>. </a:t>
            </a:r>
            <a:r>
              <a:rPr lang="en-US" sz="1100" kern="1200" dirty="0">
                <a:solidFill>
                  <a:schemeClr val="tx1"/>
                </a:solidFill>
                <a:effectLst/>
                <a:ea typeface="+mn-ea"/>
                <a:cs typeface="+mn-cs"/>
              </a:rPr>
              <a:t> </a:t>
            </a:r>
          </a:p>
        </p:txBody>
      </p:sp>
    </p:spTree>
    <p:extLst>
      <p:ext uri="{BB962C8B-B14F-4D97-AF65-F5344CB8AC3E}">
        <p14:creationId xmlns:p14="http://schemas.microsoft.com/office/powerpoint/2010/main" val="3107614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While </a:t>
            </a:r>
            <a:r>
              <a:rPr lang="en-US" sz="1100" b="1" kern="1200" dirty="0">
                <a:solidFill>
                  <a:schemeClr val="tx1"/>
                </a:solidFill>
                <a:effectLst/>
                <a:ea typeface="+mn-ea"/>
                <a:cs typeface="+mn-cs"/>
              </a:rPr>
              <a:t>Amazon S3 </a:t>
            </a:r>
            <a:r>
              <a:rPr lang="en-US" sz="1100" b="0" kern="1200" dirty="0">
                <a:solidFill>
                  <a:schemeClr val="tx1"/>
                </a:solidFill>
                <a:effectLst/>
                <a:ea typeface="+mn-ea"/>
                <a:cs typeface="+mn-cs"/>
              </a:rPr>
              <a:t>and</a:t>
            </a:r>
            <a:r>
              <a:rPr lang="en-US" sz="1100" b="1" kern="1200" dirty="0">
                <a:solidFill>
                  <a:schemeClr val="tx1"/>
                </a:solidFill>
                <a:effectLst/>
                <a:ea typeface="+mn-ea"/>
                <a:cs typeface="+mn-cs"/>
              </a:rPr>
              <a:t> Amazon Glacier </a:t>
            </a:r>
            <a:r>
              <a:rPr lang="en-US" sz="1100" kern="1200" dirty="0">
                <a:solidFill>
                  <a:schemeClr val="tx1"/>
                </a:solidFill>
                <a:effectLst/>
                <a:ea typeface="+mn-ea"/>
                <a:cs typeface="+mn-cs"/>
              </a:rPr>
              <a:t>are both object storage solutions that allow you to store an unlimited amount of data, there are some critical differences between them that are outlined in this chart.</a:t>
            </a:r>
          </a:p>
          <a:p>
            <a:endParaRPr lang="en-US" sz="1100" kern="1200" dirty="0">
              <a:solidFill>
                <a:schemeClr val="tx1"/>
              </a:solidFill>
              <a:effectLst/>
              <a:ea typeface="+mn-ea"/>
              <a:cs typeface="+mn-cs"/>
            </a:endParaRPr>
          </a:p>
          <a:p>
            <a:pPr marL="228600" indent="-228600">
              <a:buFont typeface="+mj-lt"/>
              <a:buAutoNum type="arabicPeriod"/>
            </a:pPr>
            <a:r>
              <a:rPr lang="en-US" sz="1100" kern="1200" dirty="0">
                <a:solidFill>
                  <a:schemeClr val="tx1"/>
                </a:solidFill>
                <a:effectLst/>
                <a:ea typeface="+mn-ea"/>
                <a:cs typeface="+mn-cs"/>
              </a:rPr>
              <a:t>Be careful when deciding which storage solution is correct for your needs. These are two very different services for storage needs. Amazon S3 is designed for frequent, low-latency access to your data, while Amazon Glacier is designed for low-cost, long-term storage of infrequently accessed data.</a:t>
            </a:r>
          </a:p>
          <a:p>
            <a:pPr marL="228600" indent="-228600">
              <a:buFont typeface="+mj-lt"/>
              <a:buAutoNum type="arabicPeriod"/>
            </a:pPr>
            <a:r>
              <a:rPr lang="en-US" sz="1100" kern="1200" dirty="0">
                <a:solidFill>
                  <a:schemeClr val="tx1"/>
                </a:solidFill>
                <a:effectLst/>
                <a:ea typeface="+mn-ea"/>
                <a:cs typeface="+mn-cs"/>
              </a:rPr>
              <a:t>The maximum item size in Amazon S3 is 5 TB, whereas Amazon Glacier can store items up to 40 TB in size.</a:t>
            </a:r>
          </a:p>
          <a:p>
            <a:pPr marL="228600" indent="-228600">
              <a:buFont typeface="+mj-lt"/>
              <a:buAutoNum type="arabicPeriod"/>
            </a:pPr>
            <a:r>
              <a:rPr lang="en-US" sz="1100" kern="1200" dirty="0">
                <a:solidFill>
                  <a:schemeClr val="tx1"/>
                </a:solidFill>
                <a:effectLst/>
                <a:ea typeface="+mn-ea"/>
                <a:cs typeface="+mn-cs"/>
              </a:rPr>
              <a:t>Because Amazon S3 gives you faster access to your data, the storage cost per gigabyte is higher than it is with Amazon Glacier. </a:t>
            </a:r>
          </a:p>
          <a:p>
            <a:pPr marL="228600" indent="-228600">
              <a:buFont typeface="+mj-lt"/>
              <a:buAutoNum type="arabicPeriod"/>
            </a:pPr>
            <a:r>
              <a:rPr lang="en-US" sz="1100" kern="1200" dirty="0">
                <a:solidFill>
                  <a:schemeClr val="tx1"/>
                </a:solidFill>
                <a:effectLst/>
                <a:ea typeface="+mn-ea"/>
                <a:cs typeface="+mn-cs"/>
              </a:rPr>
              <a:t>While both services have per request charges,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Amazon S3 charges for </a:t>
            </a:r>
            <a:r>
              <a:rPr lang="en-US" sz="1100" b="1" kern="1200" dirty="0">
                <a:solidFill>
                  <a:schemeClr val="tx1"/>
                </a:solidFill>
                <a:effectLst/>
                <a:ea typeface="+mn-ea"/>
                <a:cs typeface="+mn-cs"/>
              </a:rPr>
              <a:t>PUT, COPY, POST, LIST, GET </a:t>
            </a:r>
            <a:r>
              <a:rPr lang="en-US" sz="1100" kern="1200" dirty="0">
                <a:solidFill>
                  <a:schemeClr val="tx1"/>
                </a:solidFill>
                <a:effectLst/>
                <a:ea typeface="+mn-ea"/>
                <a:cs typeface="+mn-cs"/>
              </a:rPr>
              <a:t>while Amazon Glacier charges for </a:t>
            </a:r>
            <a:r>
              <a:rPr lang="en-US" sz="1100" b="1" kern="1200" dirty="0">
                <a:solidFill>
                  <a:schemeClr val="tx1"/>
                </a:solidFill>
                <a:effectLst/>
                <a:ea typeface="+mn-ea"/>
                <a:cs typeface="+mn-cs"/>
              </a:rPr>
              <a:t>UPLOAD </a:t>
            </a:r>
            <a:r>
              <a:rPr lang="en-US" sz="1100" b="0" kern="1200" dirty="0">
                <a:solidFill>
                  <a:schemeClr val="tx1"/>
                </a:solidFill>
                <a:effectLst/>
                <a:ea typeface="+mn-ea"/>
                <a:cs typeface="+mn-cs"/>
              </a:rPr>
              <a:t>and </a:t>
            </a:r>
            <a:r>
              <a:rPr lang="en-US" sz="1100" b="1" kern="1200" dirty="0">
                <a:solidFill>
                  <a:schemeClr val="tx1"/>
                </a:solidFill>
                <a:effectLst/>
                <a:ea typeface="+mn-ea"/>
                <a:cs typeface="+mn-cs"/>
              </a:rPr>
              <a:t>retrieval</a:t>
            </a:r>
            <a:r>
              <a:rPr lang="en-US" sz="1100" kern="1200" dirty="0">
                <a:solidFill>
                  <a:schemeClr val="tx1"/>
                </a:solidFill>
                <a:effectLst/>
                <a:ea typeface="+mn-ea"/>
                <a:cs typeface="+mn-cs"/>
              </a:rPr>
              <a:t>. </a:t>
            </a:r>
          </a:p>
          <a:p>
            <a:pPr marL="228600" indent="-228600">
              <a:buFont typeface="+mj-lt"/>
              <a:buAutoNum type="arabicPeriod"/>
            </a:pPr>
            <a:r>
              <a:rPr lang="en-US" sz="1100" kern="1200" dirty="0">
                <a:solidFill>
                  <a:schemeClr val="tx1"/>
                </a:solidFill>
                <a:effectLst/>
                <a:ea typeface="+mn-ea"/>
                <a:cs typeface="+mn-cs"/>
              </a:rPr>
              <a:t>Because Amazon Glacier was designed for less frequent access to data, it costs more for each retrieval request than Amazon S3. Both the cost per retrieval and the cost per GB are higher for Amazon Glacier.</a:t>
            </a:r>
          </a:p>
        </p:txBody>
      </p:sp>
    </p:spTree>
    <p:extLst>
      <p:ext uri="{BB962C8B-B14F-4D97-AF65-F5344CB8AC3E}">
        <p14:creationId xmlns:p14="http://schemas.microsoft.com/office/powerpoint/2010/main" val="2056260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kern="1200" dirty="0">
                <a:solidFill>
                  <a:schemeClr val="tx1"/>
                </a:solidFill>
                <a:effectLst/>
                <a:ea typeface="+mn-ea"/>
                <a:cs typeface="+mn-cs"/>
              </a:rPr>
              <a:t>Another important difference between Amazon S3 and Amazon Glacier is how data is encrypted. </a:t>
            </a:r>
            <a:r>
              <a:rPr lang="en-US" sz="1100" b="0" i="0" kern="1200" dirty="0">
                <a:solidFill>
                  <a:schemeClr val="tx1"/>
                </a:solidFill>
                <a:effectLst/>
                <a:latin typeface="+mn-lt"/>
                <a:ea typeface="+mn-ea"/>
                <a:cs typeface="+mn-cs"/>
              </a:rPr>
              <a:t>Server-side encryption is about protecting data at rest. </a:t>
            </a:r>
            <a:r>
              <a:rPr lang="en-US" sz="1100" kern="1200" dirty="0">
                <a:solidFill>
                  <a:schemeClr val="tx1"/>
                </a:solidFill>
                <a:effectLst/>
                <a:ea typeface="+mn-ea"/>
                <a:cs typeface="+mn-cs"/>
              </a:rPr>
              <a:t>With both solutions, you can securely transfer your data over HTTPS. Any data archived</a:t>
            </a:r>
            <a:r>
              <a:rPr lang="en-US" sz="1100" kern="1200" baseline="0" dirty="0">
                <a:solidFill>
                  <a:schemeClr val="tx1"/>
                </a:solidFill>
                <a:effectLst/>
                <a:ea typeface="+mn-ea"/>
                <a:cs typeface="+mn-cs"/>
              </a:rPr>
              <a:t> in</a:t>
            </a:r>
            <a:r>
              <a:rPr lang="en-US" sz="1100" kern="1200" dirty="0">
                <a:solidFill>
                  <a:schemeClr val="tx1"/>
                </a:solidFill>
                <a:effectLst/>
                <a:ea typeface="+mn-ea"/>
                <a:cs typeface="+mn-cs"/>
              </a:rPr>
              <a:t> Amazon Glacier is encrypted by default. With Amazon S3, your application must initiate server-side encryption. There are several ways to accomplish this:</a:t>
            </a:r>
          </a:p>
          <a:p>
            <a:pPr marL="0" indent="0">
              <a:buFont typeface="+mj-lt"/>
              <a:buNone/>
            </a:pPr>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Server-side encryption with </a:t>
            </a:r>
            <a:r>
              <a:rPr lang="en-US" sz="1100" b="1" i="0" kern="1200" dirty="0">
                <a:solidFill>
                  <a:schemeClr val="tx1"/>
                </a:solidFill>
                <a:effectLst/>
                <a:latin typeface="+mn-lt"/>
                <a:ea typeface="+mn-ea"/>
                <a:cs typeface="+mn-cs"/>
              </a:rPr>
              <a:t>Amazon S3-managed encryption keys</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SSE-S3</a:t>
            </a:r>
            <a:r>
              <a:rPr lang="en-US" sz="1100" b="0" i="0" kern="1200" dirty="0">
                <a:solidFill>
                  <a:schemeClr val="tx1"/>
                </a:solidFill>
                <a:effectLst/>
                <a:latin typeface="+mn-lt"/>
                <a:ea typeface="+mn-ea"/>
                <a:cs typeface="+mn-cs"/>
              </a:rPr>
              <a:t>) employs strong multi-factor encryption. Amazon S3 encrypts each object with a unique key. As an additional safeguard, it encrypts the key itself with a master key that it regularly rotates. Amazon S3 server-side encryption uses one of the strongest block ciphers available, 256-bit Advanced Encryption Standard (AES-256), to encrypt your data.</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AWS Key Management Service </a:t>
            </a:r>
            <a:r>
              <a:rPr lang="en-US" sz="1100" b="0" i="0" kern="1200" dirty="0">
                <a:solidFill>
                  <a:schemeClr val="tx1"/>
                </a:solidFill>
                <a:effectLst/>
                <a:latin typeface="+mn-lt"/>
                <a:ea typeface="+mn-ea"/>
                <a:cs typeface="+mn-cs"/>
              </a:rPr>
              <a:t>(</a:t>
            </a:r>
            <a:r>
              <a:rPr lang="en-US" sz="1100" b="1" i="0" kern="1200" dirty="0">
                <a:solidFill>
                  <a:schemeClr val="tx1"/>
                </a:solidFill>
                <a:effectLst/>
                <a:latin typeface="+mn-lt"/>
                <a:ea typeface="+mn-ea"/>
                <a:cs typeface="+mn-cs"/>
              </a:rPr>
              <a:t>AWS KMS</a:t>
            </a:r>
            <a:r>
              <a:rPr lang="en-US" sz="1100" b="0" i="0" kern="1200" dirty="0">
                <a:solidFill>
                  <a:schemeClr val="tx1"/>
                </a:solidFill>
                <a:effectLst/>
                <a:latin typeface="+mn-lt"/>
                <a:ea typeface="+mn-ea"/>
                <a:cs typeface="+mn-cs"/>
              </a:rPr>
              <a:t>) is a service that combines secure, highly available hardware and software to provide a key management system scaled for the cloud. AWS KMS uses </a:t>
            </a:r>
            <a:r>
              <a:rPr lang="en-US" sz="1100" b="1" i="0" kern="1200" dirty="0">
                <a:solidFill>
                  <a:schemeClr val="tx1"/>
                </a:solidFill>
                <a:effectLst/>
                <a:latin typeface="+mn-lt"/>
                <a:ea typeface="+mn-ea"/>
                <a:cs typeface="+mn-cs"/>
              </a:rPr>
              <a:t>Customer Master Keys (CMKs)</a:t>
            </a:r>
            <a:r>
              <a:rPr lang="en-US" sz="1100" b="0" i="0" kern="1200" dirty="0">
                <a:solidFill>
                  <a:schemeClr val="tx1"/>
                </a:solidFill>
                <a:effectLst/>
                <a:latin typeface="+mn-lt"/>
                <a:ea typeface="+mn-ea"/>
                <a:cs typeface="+mn-cs"/>
              </a:rPr>
              <a:t> to encrypt your Amazon S3 objects. You use AWS KMS via the Encryption Keys section in the IAM console or via AWS KMS APIs to centrally create encryption keys, define the policies that control how keys can be used, and audit key usage to prove they are being used correctly. You can use these keys to protect your data in Amazon S3 buckets.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Using server-side encryption with </a:t>
            </a:r>
            <a:r>
              <a:rPr lang="en-US" sz="1100" b="1" i="0" kern="1200" dirty="0">
                <a:solidFill>
                  <a:schemeClr val="tx1"/>
                </a:solidFill>
                <a:effectLst/>
                <a:latin typeface="+mn-lt"/>
                <a:ea typeface="+mn-ea"/>
                <a:cs typeface="+mn-cs"/>
              </a:rPr>
              <a:t>Customer-provided Encryption Keys (SS-EC)</a:t>
            </a:r>
            <a:r>
              <a:rPr lang="en-US" sz="1100" b="0" i="0" kern="1200" dirty="0">
                <a:solidFill>
                  <a:schemeClr val="tx1"/>
                </a:solidFill>
                <a:effectLst/>
                <a:latin typeface="+mn-lt"/>
                <a:ea typeface="+mn-ea"/>
                <a:cs typeface="+mn-cs"/>
              </a:rPr>
              <a:t> allows you to set your own encryption keys. With the encryption key you provide as part of your request, Amazon S3 manages both encryption,</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as it writes to disks, and decryption when you access your objects.</a:t>
            </a:r>
          </a:p>
        </p:txBody>
      </p:sp>
    </p:spTree>
    <p:extLst>
      <p:ext uri="{BB962C8B-B14F-4D97-AF65-F5344CB8AC3E}">
        <p14:creationId xmlns:p14="http://schemas.microsoft.com/office/powerpoint/2010/main" val="360174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not surprising that storage is another AWS core service. </a:t>
            </a:r>
            <a:r>
              <a:rPr lang="en-US" sz="1100" b="0" i="0" kern="1200" dirty="0">
                <a:solidFill>
                  <a:schemeClr val="tx1"/>
                </a:solidFill>
                <a:effectLst/>
                <a:latin typeface="+mn-lt"/>
                <a:ea typeface="+mn-ea"/>
                <a:cs typeface="+mn-cs"/>
              </a:rPr>
              <a:t>There are three broad categories of storage: instance store ("ephemeral"), Amazon</a:t>
            </a:r>
            <a:r>
              <a:rPr lang="en-US" sz="1100" b="0" i="0" kern="1200" baseline="0" dirty="0">
                <a:solidFill>
                  <a:schemeClr val="tx1"/>
                </a:solidFill>
                <a:effectLst/>
                <a:latin typeface="+mn-lt"/>
                <a:ea typeface="+mn-ea"/>
                <a:cs typeface="+mn-cs"/>
              </a:rPr>
              <a:t> EBS</a:t>
            </a:r>
            <a:r>
              <a:rPr lang="en-US" sz="1100" b="0" i="0" kern="1200" dirty="0">
                <a:solidFill>
                  <a:schemeClr val="tx1"/>
                </a:solidFill>
                <a:effectLst/>
                <a:latin typeface="+mn-lt"/>
                <a:ea typeface="+mn-ea"/>
                <a:cs typeface="+mn-cs"/>
              </a:rPr>
              <a:t>, and Amazon S3.</a:t>
            </a:r>
            <a:endParaRPr lang="en-US" sz="1050" b="0" i="0" kern="1200" dirty="0">
              <a:solidFill>
                <a:schemeClr val="tx1"/>
              </a:solidFill>
              <a:effectLst/>
              <a:latin typeface="+mn-lt"/>
              <a:ea typeface="+mn-ea"/>
              <a:cs typeface="+mn-cs"/>
            </a:endParaRP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Instance store, or </a:t>
            </a:r>
            <a:r>
              <a:rPr lang="en-US" sz="1100" b="0" i="1" kern="1200" dirty="0">
                <a:solidFill>
                  <a:schemeClr val="tx1"/>
                </a:solidFill>
                <a:effectLst/>
                <a:latin typeface="+mn-lt"/>
                <a:ea typeface="+mn-ea"/>
                <a:cs typeface="+mn-cs"/>
              </a:rPr>
              <a:t>ephemeral storage</a:t>
            </a:r>
            <a:r>
              <a:rPr lang="en-US" sz="1100" b="0" i="0" kern="1200" dirty="0">
                <a:solidFill>
                  <a:schemeClr val="tx1"/>
                </a:solidFill>
                <a:effectLst/>
                <a:latin typeface="+mn-lt"/>
                <a:ea typeface="+mn-ea"/>
                <a:cs typeface="+mn-cs"/>
              </a:rPr>
              <a:t>, is a </a:t>
            </a:r>
            <a:r>
              <a:rPr lang="en-US" sz="1100" b="1" i="0" kern="1200" dirty="0">
                <a:solidFill>
                  <a:schemeClr val="tx1"/>
                </a:solidFill>
                <a:effectLst/>
                <a:latin typeface="+mn-lt"/>
                <a:ea typeface="+mn-ea"/>
                <a:cs typeface="+mn-cs"/>
              </a:rPr>
              <a:t>temporary storage</a:t>
            </a:r>
            <a:r>
              <a:rPr lang="en-US" sz="1100" b="0" i="0" kern="1200" dirty="0">
                <a:solidFill>
                  <a:schemeClr val="tx1"/>
                </a:solidFill>
                <a:effectLst/>
                <a:latin typeface="+mn-lt"/>
                <a:ea typeface="+mn-ea"/>
                <a:cs typeface="+mn-cs"/>
              </a:rPr>
              <a:t> that it is added to your Amazon EC2 instance.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Amazon EBS is </a:t>
            </a:r>
            <a:r>
              <a:rPr lang="en-US" sz="1200" b="1" i="0" kern="1200" dirty="0">
                <a:solidFill>
                  <a:schemeClr val="tx1"/>
                </a:solidFill>
                <a:effectLst/>
                <a:latin typeface="+mn-lt"/>
                <a:ea typeface="+mn-ea"/>
                <a:cs typeface="+mn-cs"/>
              </a:rPr>
              <a:t>persistent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mountable storage</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a:t>
            </a:r>
            <a:r>
              <a:rPr lang="en-US" sz="1200" b="0" i="0" kern="1200" dirty="0">
                <a:solidFill>
                  <a:schemeClr val="tx1"/>
                </a:solidFill>
                <a:effectLst/>
                <a:latin typeface="+mn-lt"/>
                <a:ea typeface="+mn-ea"/>
                <a:cs typeface="+mn-cs"/>
              </a:rPr>
              <a:t>can be mounted as a device to an Amazon EC2 instance. Amazon EBS can only be mounted to an Amazon EC2 instance within the same Availability Zone.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Similar to Amazon EBS, Amazon S3 is persistent storage;</a:t>
            </a:r>
            <a:r>
              <a:rPr lang="en-US" sz="1200" b="0" i="0" kern="1200" baseline="0" dirty="0">
                <a:solidFill>
                  <a:schemeClr val="tx1"/>
                </a:solidFill>
                <a:effectLst/>
                <a:latin typeface="+mn-lt"/>
                <a:ea typeface="+mn-ea"/>
                <a:cs typeface="+mn-cs"/>
              </a:rPr>
              <a:t> however,</a:t>
            </a:r>
            <a:r>
              <a:rPr lang="en-US" sz="1200" b="0" i="0" kern="1200" dirty="0">
                <a:solidFill>
                  <a:schemeClr val="tx1"/>
                </a:solidFill>
                <a:effectLst/>
                <a:latin typeface="+mn-lt"/>
                <a:ea typeface="+mn-ea"/>
                <a:cs typeface="+mn-cs"/>
              </a:rPr>
              <a:t> it can be accessed from anywhere.</a:t>
            </a:r>
          </a:p>
        </p:txBody>
      </p:sp>
    </p:spTree>
    <p:extLst>
      <p:ext uri="{BB962C8B-B14F-4D97-AF65-F5344CB8AC3E}">
        <p14:creationId xmlns:p14="http://schemas.microsoft.com/office/powerpoint/2010/main" val="3005402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kern="1200" dirty="0">
                <a:solidFill>
                  <a:schemeClr val="tx1"/>
                </a:solidFill>
                <a:effectLst/>
                <a:ea typeface="+mn-ea"/>
                <a:cs typeface="+mn-cs"/>
              </a:rPr>
              <a:t>By default, only you can access your data. You can enable and control access to your data in Amazon Glacier by using AWS IAM. You just set up an AWS IAM policy that specifies user access.</a:t>
            </a:r>
          </a:p>
        </p:txBody>
      </p:sp>
    </p:spTree>
    <p:extLst>
      <p:ext uri="{BB962C8B-B14F-4D97-AF65-F5344CB8AC3E}">
        <p14:creationId xmlns:p14="http://schemas.microsoft.com/office/powerpoint/2010/main" val="18154267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We've covered an introduction to Amazon Glacier including key differences between Amazon S3 and Amazon Glacier.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more information about Amazon Glacier</a:t>
            </a:r>
            <a:r>
              <a:rPr lang="en-US" sz="1100" dirty="0"/>
              <a:t> select the link.</a:t>
            </a:r>
          </a:p>
          <a:p>
            <a:r>
              <a:rPr lang="en-US" sz="1100" kern="1200" dirty="0">
                <a:solidFill>
                  <a:schemeClr val="tx1"/>
                </a:solidFill>
                <a:effectLst/>
                <a:latin typeface="+mn-lt"/>
                <a:ea typeface="+mn-ea"/>
                <a:cs typeface="+mn-cs"/>
                <a:hlinkClick r:id="rId3"/>
              </a:rPr>
              <a:t>https://aws.amazon.com/glacier/</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3067810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Glacier demonstration: Amazon Glacier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accessed in the learning management system.</a:t>
            </a:r>
            <a:endParaRPr lang="en-US" sz="1100" dirty="0"/>
          </a:p>
          <a:p>
            <a:endParaRPr lang="en-US" sz="1100" dirty="0"/>
          </a:p>
        </p:txBody>
      </p:sp>
    </p:spTree>
    <p:extLst>
      <p:ext uri="{BB962C8B-B14F-4D97-AF65-F5344CB8AC3E}">
        <p14:creationId xmlns:p14="http://schemas.microsoft.com/office/powerpoint/2010/main" val="7831993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review, we: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Discussed storage services including Amazon EBS, Amazon S3, Amazon EFS, and Amazon Glacier.</a:t>
            </a:r>
          </a:p>
          <a:p>
            <a:pPr marL="171450" indent="-171450">
              <a:buFont typeface="Arial" panose="020B0604020202020204" pitchFamily="34" charset="0"/>
              <a:buChar char="•"/>
            </a:pPr>
            <a:r>
              <a:rPr lang="en-US" sz="1100" dirty="0"/>
              <a:t>Reviewed use cases for storage options.</a:t>
            </a:r>
          </a:p>
          <a:p>
            <a:pPr marL="171450" indent="-171450">
              <a:buFont typeface="Arial" panose="020B0604020202020204" pitchFamily="34" charset="0"/>
              <a:buChar char="•"/>
            </a:pPr>
            <a:r>
              <a:rPr lang="en-US" sz="1100" dirty="0"/>
              <a:t>Reviewed storage pricing.</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To finish this module, please complete the lab and the corresponding knowledge assessment. </a:t>
            </a:r>
          </a:p>
          <a:p>
            <a:endParaRPr lang="en-US" sz="1100" dirty="0"/>
          </a:p>
        </p:txBody>
      </p:sp>
    </p:spTree>
    <p:extLst>
      <p:ext uri="{BB962C8B-B14F-4D97-AF65-F5344CB8AC3E}">
        <p14:creationId xmlns:p14="http://schemas.microsoft.com/office/powerpoint/2010/main" val="2248051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Now that we have a better understanding some of the storage services offered by AWS, we’ll next look at</a:t>
            </a:r>
            <a:r>
              <a:rPr lang="en-US" sz="1100" b="0" i="0" kern="1200" baseline="0" dirty="0">
                <a:solidFill>
                  <a:schemeClr val="bg1">
                    <a:lumMod val="65000"/>
                  </a:schemeClr>
                </a:solidFill>
                <a:effectLst/>
                <a:latin typeface="+mn-lt"/>
                <a:ea typeface="+mn-ea"/>
                <a:cs typeface="+mn-cs"/>
              </a:rPr>
              <a:t> </a:t>
            </a:r>
            <a:r>
              <a:rPr lang="en-US" sz="1100" b="0" i="0" kern="1200" dirty="0">
                <a:solidFill>
                  <a:schemeClr val="tx1"/>
                </a:solidFill>
                <a:effectLst/>
                <a:latin typeface="+mn-lt"/>
                <a:ea typeface="+mn-ea"/>
                <a:cs typeface="+mn-cs"/>
              </a:rPr>
              <a:t>Amazon Virtual Private Cloud (</a:t>
            </a:r>
            <a:r>
              <a:rPr lang="en-US" sz="1100" b="1" i="0" kern="1200" dirty="0">
                <a:solidFill>
                  <a:schemeClr val="tx1"/>
                </a:solidFill>
                <a:effectLst/>
                <a:latin typeface="+mn-lt"/>
                <a:ea typeface="+mn-ea"/>
                <a:cs typeface="+mn-cs"/>
              </a:rPr>
              <a:t>Amazon VPC</a:t>
            </a:r>
            <a:r>
              <a:rPr lang="en-US" sz="1100" b="0" i="0" kern="1200" dirty="0">
                <a:solidFill>
                  <a:schemeClr val="tx1"/>
                </a:solidFill>
                <a:effectLst/>
                <a:latin typeface="+mn-lt"/>
                <a:ea typeface="+mn-ea"/>
                <a:cs typeface="+mn-cs"/>
              </a:rPr>
              <a:t>). It lets you provision a logically isolated section of the AWS Cloud where you can launch AWS resources in a virtual network that you define. </a:t>
            </a:r>
            <a:endParaRPr lang="en-US" sz="1100" dirty="0">
              <a:solidFill>
                <a:schemeClr val="bg1">
                  <a:lumMod val="65000"/>
                </a:schemeClr>
              </a:solidFill>
            </a:endParaRPr>
          </a:p>
        </p:txBody>
      </p:sp>
    </p:spTree>
    <p:extLst>
      <p:ext uri="{BB962C8B-B14F-4D97-AF65-F5344CB8AC3E}">
        <p14:creationId xmlns:p14="http://schemas.microsoft.com/office/powerpoint/2010/main" val="1746411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p>
        </p:txBody>
      </p:sp>
    </p:spTree>
    <p:extLst>
      <p:ext uri="{BB962C8B-B14F-4D97-AF65-F5344CB8AC3E}">
        <p14:creationId xmlns:p14="http://schemas.microsoft.com/office/powerpoint/2010/main" val="47957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Amazon Elastic Block Store (or Amazon EBS) is an AWS block storage system that is best used for storing persistent data. Amazon EBS provides highly available block level storage volumes for use with Amazon EC2 instances.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p:txBody>
      </p:sp>
    </p:spTree>
    <p:extLst>
      <p:ext uri="{BB962C8B-B14F-4D97-AF65-F5344CB8AC3E}">
        <p14:creationId xmlns:p14="http://schemas.microsoft.com/office/powerpoint/2010/main" val="207182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EBS provides persistent block storage volumes for use with Amazon EC2 instances in the cloud. </a:t>
            </a:r>
            <a:r>
              <a:rPr lang="en-US" sz="1200" b="0" i="0" kern="1200" dirty="0">
                <a:solidFill>
                  <a:schemeClr val="tx1"/>
                </a:solidFill>
                <a:effectLst/>
                <a:latin typeface="+mn-lt"/>
                <a:ea typeface="+mn-ea"/>
                <a:cs typeface="+mn-cs"/>
              </a:rPr>
              <a:t>Persistent storage is any data storage device that retains data after power to that device is shut off. It is also sometimes referred to as </a:t>
            </a:r>
            <a:r>
              <a:rPr lang="en-US" sz="1200" b="1" i="0" kern="1200" dirty="0">
                <a:solidFill>
                  <a:schemeClr val="tx1"/>
                </a:solidFill>
                <a:effectLst/>
                <a:latin typeface="+mn-lt"/>
                <a:ea typeface="+mn-ea"/>
                <a:cs typeface="+mn-cs"/>
              </a:rPr>
              <a:t>non-volatile storage</a:t>
            </a:r>
            <a:r>
              <a:rPr lang="en-US" sz="1200" b="0" i="0" kern="1200" dirty="0">
                <a:solidFill>
                  <a:schemeClr val="tx1"/>
                </a:solidFill>
                <a:effectLst/>
                <a:latin typeface="+mn-lt"/>
                <a:ea typeface="+mn-ea"/>
                <a:cs typeface="+mn-cs"/>
              </a:rPr>
              <a:t>. </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Amazon EBS volume is automatically replicated </a:t>
            </a:r>
            <a:r>
              <a:rPr lang="en-US" sz="1100" b="0" i="1" kern="1200" dirty="0">
                <a:solidFill>
                  <a:schemeClr val="tx1"/>
                </a:solidFill>
                <a:effectLst/>
                <a:latin typeface="+mn-lt"/>
                <a:ea typeface="+mn-ea"/>
                <a:cs typeface="+mn-cs"/>
              </a:rPr>
              <a:t>within</a:t>
            </a:r>
            <a:r>
              <a:rPr lang="en-US" sz="1100" b="0" i="0" kern="1200" dirty="0">
                <a:solidFill>
                  <a:schemeClr val="tx1"/>
                </a:solidFill>
                <a:effectLst/>
                <a:latin typeface="+mn-lt"/>
                <a:ea typeface="+mn-ea"/>
                <a:cs typeface="+mn-cs"/>
              </a:rPr>
              <a:t> its Availability Zone to protect you from component failure, offering high availability and durability. Amazon EBS volumes offer the consistent and low-latency performance needed to run your workloads.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With Amazon EBS, you can scale your usage up or down within minutes – all while paying a low price for only what you provision.</a:t>
            </a:r>
            <a:endParaRPr lang="en-US" sz="1100" dirty="0"/>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sz="1100" dirty="0"/>
          </a:p>
          <a:p>
            <a:endParaRPr lang="en-US" sz="1100" dirty="0"/>
          </a:p>
        </p:txBody>
      </p:sp>
    </p:spTree>
    <p:extLst>
      <p:ext uri="{BB962C8B-B14F-4D97-AF65-F5344CB8AC3E}">
        <p14:creationId xmlns:p14="http://schemas.microsoft.com/office/powerpoint/2010/main" val="324319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What if you want to change one character in a 1 gigabyte file? With block storage, you only need to change the block that contains the character. With object storage, the entire file must be updated. </a:t>
            </a:r>
          </a:p>
          <a:p>
            <a:r>
              <a:rPr lang="en-US" sz="1100" dirty="0"/>
              <a:t> </a:t>
            </a:r>
          </a:p>
          <a:p>
            <a:r>
              <a:rPr lang="en-US" sz="1100" dirty="0"/>
              <a:t>One of the critical concepts to understanding the differences between some storage types is whether they offer "block-level" storage or "object-level" storage. </a:t>
            </a:r>
          </a:p>
          <a:p>
            <a:r>
              <a:rPr lang="en-US" sz="1100" dirty="0"/>
              <a:t> </a:t>
            </a:r>
          </a:p>
          <a:p>
            <a:r>
              <a:rPr lang="en-US" sz="1100" dirty="0"/>
              <a:t>This difference has a major impact on the throughput, latency, and cost of your storage solution. Block storage solutions are typically faster and use less bandwidth, but cost more than object-level storage.</a:t>
            </a:r>
          </a:p>
        </p:txBody>
      </p:sp>
    </p:spTree>
    <p:extLst>
      <p:ext uri="{BB962C8B-B14F-4D97-AF65-F5344CB8AC3E}">
        <p14:creationId xmlns:p14="http://schemas.microsoft.com/office/powerpoint/2010/main" val="43242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EBS allows you to create individual storage volumes and attach them to an Amazon EC2 instance. Amazon EBS offers block-level storage with volumes automatically replicated within its Availability Zone to provide durable, detachable, block-level storage (such as an external hard drive) for your Amazon EC2 instances. Because they are directly attached to the instances, they can provide extremely low latency between where the data is stored and where it might be used on the instance. </a:t>
            </a:r>
          </a:p>
          <a:p>
            <a:r>
              <a:rPr lang="en-US" sz="1100" dirty="0"/>
              <a:t> </a:t>
            </a:r>
          </a:p>
          <a:p>
            <a:r>
              <a:rPr lang="en-US" sz="1100" dirty="0"/>
              <a:t>For this reason, they can be used to run a database with an Amazon EC2 instance. Amazon EBS volumes can also be used to back up your instances into Amazon Machine Images (or AMIs), which are stored in Amazon S3 and can be reused to create new Amazon EC2 instances later.</a:t>
            </a:r>
          </a:p>
          <a:p>
            <a:r>
              <a:rPr lang="en-US" sz="1100" dirty="0"/>
              <a:t> </a:t>
            </a:r>
          </a:p>
          <a:p>
            <a:r>
              <a:rPr lang="en-US" sz="1100" dirty="0"/>
              <a:t>Uses include: </a:t>
            </a:r>
          </a:p>
          <a:p>
            <a:pPr marL="171450" lvl="0" indent="-171450">
              <a:buFont typeface="Arial" panose="020B0604020202020204" pitchFamily="34" charset="0"/>
              <a:buChar char="•"/>
            </a:pPr>
            <a:r>
              <a:rPr lang="en-US" sz="1100" dirty="0"/>
              <a:t>Boot volumes and storage for Amazon EC2 instances</a:t>
            </a:r>
          </a:p>
          <a:p>
            <a:pPr marL="171450" lvl="0" indent="-171450">
              <a:buFont typeface="Arial" panose="020B0604020202020204" pitchFamily="34" charset="0"/>
              <a:buChar char="•"/>
            </a:pPr>
            <a:r>
              <a:rPr lang="en-US" sz="1100" dirty="0"/>
              <a:t>Data storage with a file system</a:t>
            </a:r>
          </a:p>
          <a:p>
            <a:pPr marL="171450" lvl="0" indent="-171450">
              <a:buFont typeface="Arial" panose="020B0604020202020204" pitchFamily="34" charset="0"/>
              <a:buChar char="•"/>
            </a:pPr>
            <a:r>
              <a:rPr lang="en-US" sz="1100" dirty="0"/>
              <a:t>Database hosts</a:t>
            </a:r>
          </a:p>
          <a:p>
            <a:pPr marL="171450" lvl="0" indent="-171450">
              <a:buFont typeface="Arial" panose="020B0604020202020204" pitchFamily="34" charset="0"/>
              <a:buChar char="•"/>
            </a:pPr>
            <a:r>
              <a:rPr lang="en-US" sz="1100" dirty="0"/>
              <a:t>Enterprise applications</a:t>
            </a:r>
          </a:p>
          <a:p>
            <a:endParaRPr lang="en-US" sz="1050" kern="1200" dirty="0">
              <a:solidFill>
                <a:schemeClr val="tx1"/>
              </a:solidFill>
              <a:effectLst/>
              <a:ea typeface="+mn-ea"/>
              <a:cs typeface="+mn-cs"/>
            </a:endParaRPr>
          </a:p>
        </p:txBody>
      </p:sp>
    </p:spTree>
    <p:extLst>
      <p:ext uri="{BB962C8B-B14F-4D97-AF65-F5344CB8AC3E}">
        <p14:creationId xmlns:p14="http://schemas.microsoft.com/office/powerpoint/2010/main" val="1363930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9/30/2019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2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4.xml"/><Relationship Id="rId5" Type="http://schemas.openxmlformats.org/officeDocument/2006/relationships/image" Target="../media/image23.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23.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5.emf"/><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image" Target="../media/image14.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4.xml"/><Relationship Id="rId5" Type="http://schemas.openxmlformats.org/officeDocument/2006/relationships/image" Target="../media/image37.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45.xml"/><Relationship Id="rId5" Type="http://schemas.openxmlformats.org/officeDocument/2006/relationships/image" Target="../media/image37.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47.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3314568"/>
            <a:ext cx="6609493" cy="1303418"/>
          </a:xfrm>
        </p:spPr>
        <p:txBody>
          <a:bodyPr/>
          <a:lstStyle/>
          <a:p>
            <a:r>
              <a:rPr lang="en-US" sz="5400" dirty="0"/>
              <a:t>Module 2, Section 2:                        AWS Core Services - Storage</a:t>
            </a:r>
          </a:p>
        </p:txBody>
      </p:sp>
      <p:sp>
        <p:nvSpPr>
          <p:cNvPr id="3" name="TextBox 2">
            <a:extLst>
              <a:ext uri="{FF2B5EF4-FFF2-40B4-BE49-F238E27FC236}">
                <a16:creationId xmlns:a16="http://schemas.microsoft.com/office/drawing/2014/main" id="{0497E0D5-7B40-3741-A604-6928BDF2DDAB}"/>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 Volume Types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4153681733"/>
              </p:ext>
            </p:extLst>
          </p:nvPr>
        </p:nvGraphicFramePr>
        <p:xfrm>
          <a:off x="-254976" y="2659918"/>
          <a:ext cx="12062313" cy="2047003"/>
        </p:xfrm>
        <a:graphic>
          <a:graphicData uri="http://schemas.openxmlformats.org/drawingml/2006/table">
            <a:tbl>
              <a:tblPr/>
              <a:tblGrid>
                <a:gridCol w="2749014">
                  <a:extLst>
                    <a:ext uri="{9D8B030D-6E8A-4147-A177-3AD203B41FA5}">
                      <a16:colId xmlns:a16="http://schemas.microsoft.com/office/drawing/2014/main" val="20000"/>
                    </a:ext>
                  </a:extLst>
                </a:gridCol>
                <a:gridCol w="2332207">
                  <a:extLst>
                    <a:ext uri="{9D8B030D-6E8A-4147-A177-3AD203B41FA5}">
                      <a16:colId xmlns:a16="http://schemas.microsoft.com/office/drawing/2014/main" val="20001"/>
                    </a:ext>
                  </a:extLst>
                </a:gridCol>
                <a:gridCol w="2338754">
                  <a:extLst>
                    <a:ext uri="{9D8B030D-6E8A-4147-A177-3AD203B41FA5}">
                      <a16:colId xmlns:a16="http://schemas.microsoft.com/office/drawing/2014/main" val="20002"/>
                    </a:ext>
                  </a:extLst>
                </a:gridCol>
                <a:gridCol w="2338754">
                  <a:extLst>
                    <a:ext uri="{9D8B030D-6E8A-4147-A177-3AD203B41FA5}">
                      <a16:colId xmlns:a16="http://schemas.microsoft.com/office/drawing/2014/main" val="20003"/>
                    </a:ext>
                  </a:extLst>
                </a:gridCol>
                <a:gridCol w="2303584">
                  <a:extLst>
                    <a:ext uri="{9D8B030D-6E8A-4147-A177-3AD203B41FA5}">
                      <a16:colId xmlns:a16="http://schemas.microsoft.com/office/drawing/2014/main" val="20004"/>
                    </a:ext>
                  </a:extLst>
                </a:gridCol>
              </a:tblGrid>
              <a:tr h="375596">
                <a:tc>
                  <a:txBody>
                    <a:bodyPr/>
                    <a:lstStyle/>
                    <a:p>
                      <a:pPr algn="l" fontAlgn="b"/>
                      <a:r>
                        <a:rPr lang="en-US" sz="2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gridSpan="2">
                  <a:txBody>
                    <a:bodyPr/>
                    <a:lstStyle/>
                    <a:p>
                      <a:pPr algn="ctr" fontAlgn="b"/>
                      <a:r>
                        <a:rPr lang="en-US" sz="20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Solid-State Drives (SSD)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gridSpan="2">
                  <a:txBody>
                    <a:bodyPr/>
                    <a:lstStyle/>
                    <a:p>
                      <a:pPr algn="ctr" fontAlgn="b"/>
                      <a:r>
                        <a:rPr lang="en-US" sz="20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Hard Disk Drives (HDD)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en-US"/>
                    </a:p>
                  </a:txBody>
                  <a:tcPr/>
                </a:tc>
                <a:extLst>
                  <a:ext uri="{0D108BD9-81ED-4DB2-BD59-A6C34878D82A}">
                    <a16:rowId xmlns:a16="http://schemas.microsoft.com/office/drawing/2014/main" val="10000"/>
                  </a:ext>
                </a:extLst>
              </a:tr>
              <a:tr h="600956">
                <a:tc>
                  <a:txBody>
                    <a:bodyPr/>
                    <a:lstStyle/>
                    <a:p>
                      <a:pPr algn="l" fontAlgn="b"/>
                      <a:r>
                        <a:rPr lang="en-US" sz="15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General Purpose</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Provisioned IOPS</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Throughput-Optimized</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Cold</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1"/>
                  </a:ext>
                </a:extLst>
              </a:tr>
              <a:tr h="356817">
                <a:tc>
                  <a:txBody>
                    <a:bodyPr/>
                    <a:lstStyle/>
                    <a:p>
                      <a:pPr algn="r" rtl="0" fontAlgn="ctr"/>
                      <a:r>
                        <a:rPr lang="en-US" sz="16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Max volume size</a:t>
                      </a: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6817">
                <a:tc>
                  <a:txBody>
                    <a:bodyPr/>
                    <a:lstStyle/>
                    <a:p>
                      <a:pPr algn="r" rtl="0" fontAlgn="ctr"/>
                      <a:r>
                        <a:rPr lang="en-US" sz="16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Max IOPS/volume</a:t>
                      </a: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16,000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64,000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500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250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r h="356817">
                <a:tc>
                  <a:txBody>
                    <a:bodyPr/>
                    <a:lstStyle/>
                    <a:p>
                      <a:pPr algn="r" rtl="0" fontAlgn="ctr"/>
                      <a:r>
                        <a:rPr lang="en-US" sz="16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Max throughput/volume</a:t>
                      </a: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250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1,000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500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250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custDataLst>
      <p:tags r:id="rId1"/>
    </p:custDataLst>
    <p:extLst>
      <p:ext uri="{BB962C8B-B14F-4D97-AF65-F5344CB8AC3E}">
        <p14:creationId xmlns:p14="http://schemas.microsoft.com/office/powerpoint/2010/main" val="214347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192175910"/>
              </p:ext>
            </p:extLst>
          </p:nvPr>
        </p:nvGraphicFramePr>
        <p:xfrm>
          <a:off x="-139486" y="1315103"/>
          <a:ext cx="11211551" cy="5165981"/>
        </p:xfrm>
        <a:graphic>
          <a:graphicData uri="http://schemas.openxmlformats.org/drawingml/2006/table">
            <a:tbl>
              <a:tblPr/>
              <a:tblGrid>
                <a:gridCol w="1431379">
                  <a:extLst>
                    <a:ext uri="{9D8B030D-6E8A-4147-A177-3AD203B41FA5}">
                      <a16:colId xmlns:a16="http://schemas.microsoft.com/office/drawing/2014/main" val="20000"/>
                    </a:ext>
                  </a:extLst>
                </a:gridCol>
                <a:gridCol w="2459176">
                  <a:extLst>
                    <a:ext uri="{9D8B030D-6E8A-4147-A177-3AD203B41FA5}">
                      <a16:colId xmlns:a16="http://schemas.microsoft.com/office/drawing/2014/main" val="20001"/>
                    </a:ext>
                  </a:extLst>
                </a:gridCol>
                <a:gridCol w="2449754">
                  <a:extLst>
                    <a:ext uri="{9D8B030D-6E8A-4147-A177-3AD203B41FA5}">
                      <a16:colId xmlns:a16="http://schemas.microsoft.com/office/drawing/2014/main" val="20002"/>
                    </a:ext>
                  </a:extLst>
                </a:gridCol>
                <a:gridCol w="2421488">
                  <a:extLst>
                    <a:ext uri="{9D8B030D-6E8A-4147-A177-3AD203B41FA5}">
                      <a16:colId xmlns:a16="http://schemas.microsoft.com/office/drawing/2014/main" val="20003"/>
                    </a:ext>
                  </a:extLst>
                </a:gridCol>
                <a:gridCol w="2449754">
                  <a:extLst>
                    <a:ext uri="{9D8B030D-6E8A-4147-A177-3AD203B41FA5}">
                      <a16:colId xmlns:a16="http://schemas.microsoft.com/office/drawing/2014/main" val="20004"/>
                    </a:ext>
                  </a:extLst>
                </a:gridCol>
              </a:tblGrid>
              <a:tr h="436141">
                <a:tc>
                  <a:txBody>
                    <a:bodyPr/>
                    <a:lstStyle/>
                    <a:p>
                      <a:pPr algn="l" fontAlgn="b"/>
                      <a:r>
                        <a:rPr lang="en-US" sz="2400" b="0" i="0" u="none" strike="noStrike" dirty="0">
                          <a:solidFill>
                            <a:srgbClr val="000000"/>
                          </a:solidFill>
                          <a:effectLst/>
                          <a:latin typeface="Calibri" panose="020F050202020403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gridSpan="2">
                  <a:txBody>
                    <a:bodyPr/>
                    <a:lstStyle/>
                    <a:p>
                      <a:pPr algn="ctr" fontAlgn="b"/>
                      <a:r>
                        <a:rPr lang="en-US" sz="2400" b="1" i="0" u="none" strike="noStrike" dirty="0">
                          <a:solidFill>
                            <a:srgbClr val="FFFFFF"/>
                          </a:solidFill>
                          <a:effectLst/>
                          <a:latin typeface="Calibri" panose="020F0502020204030204" pitchFamily="34" charset="0"/>
                        </a:rPr>
                        <a:t>Solid-State Drives (SSD)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gridSpan="2">
                  <a:txBody>
                    <a:bodyPr/>
                    <a:lstStyle/>
                    <a:p>
                      <a:pPr algn="ctr" fontAlgn="b"/>
                      <a:r>
                        <a:rPr lang="en-US" sz="2400" b="1" i="0" u="none" strike="noStrike" dirty="0">
                          <a:solidFill>
                            <a:srgbClr val="FFFFFF"/>
                          </a:solidFill>
                          <a:effectLst/>
                          <a:latin typeface="Calibri" panose="020F0502020204030204" pitchFamily="34" charset="0"/>
                        </a:rPr>
                        <a:t>Hard Disk Drives (HDD)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en-US"/>
                    </a:p>
                  </a:txBody>
                  <a:tcPr/>
                </a:tc>
                <a:extLst>
                  <a:ext uri="{0D108BD9-81ED-4DB2-BD59-A6C34878D82A}">
                    <a16:rowId xmlns:a16="http://schemas.microsoft.com/office/drawing/2014/main" val="10000"/>
                  </a:ext>
                </a:extLst>
              </a:tr>
              <a:tr h="543034">
                <a:tc>
                  <a:txBody>
                    <a:bodyPr/>
                    <a:lstStyle/>
                    <a:p>
                      <a:pPr algn="l" fontAlgn="b"/>
                      <a:r>
                        <a:rPr lang="en-US" sz="1600" b="0" i="0" u="none" strike="noStrike" dirty="0">
                          <a:solidFill>
                            <a:srgbClr val="000000"/>
                          </a:solidFill>
                          <a:effectLst/>
                          <a:latin typeface="Calibri" panose="020F050202020403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General Purpose</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Provisioned IOPS</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Throughput-Optimized</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Cold</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1"/>
                  </a:ext>
                </a:extLst>
              </a:tr>
              <a:tr h="3607686">
                <a:tc>
                  <a:txBody>
                    <a:bodyPr/>
                    <a:lstStyle/>
                    <a:p>
                      <a:pPr algn="ctr" rtl="0" fontAlgn="ctr"/>
                      <a:r>
                        <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Use </a:t>
                      </a:r>
                    </a:p>
                    <a:p>
                      <a:pPr algn="ctr" rtl="0" fontAlgn="ctr"/>
                      <a:r>
                        <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Cases</a:t>
                      </a:r>
                    </a:p>
                    <a:p>
                      <a:pPr algn="ctr" rtl="0" fontAlgn="ctr"/>
                      <a:endPar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ctr"/>
                      <a:endPar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ctr"/>
                      <a:endPar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pPr algn="r" rtl="0" fontAlgn="ctr"/>
                      <a:endParaRPr lang="en-US" sz="2000" b="0" i="0" u="none" strike="noStrike" dirty="0">
                        <a:solidFill>
                          <a:srgbClr val="000000"/>
                        </a:solidFill>
                        <a:effectLst/>
                        <a:latin typeface="Arial" panose="020B0604020202020204" pitchFamily="34" charset="0"/>
                      </a:endParaRP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Recommended for most workloads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System boot volumes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Virtual desktops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Low-latency interactive apps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Development and test environments</a:t>
                      </a:r>
                      <a:r>
                        <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68275"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Critical</a:t>
                      </a:r>
                      <a:r>
                        <a:rPr lang="en-US" sz="1400" kern="1200" baseline="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 business applications that require sustained IOPs performance, or more than 16,000 IOPS or 250 </a:t>
                      </a:r>
                      <a:r>
                        <a:rPr lang="en-US" sz="1400" kern="1200" baseline="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rPr>
                        <a:t>MiB</a:t>
                      </a:r>
                      <a:r>
                        <a:rPr lang="en-US" sz="1400" kern="1200" baseline="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 of throughput per volume</a:t>
                      </a:r>
                    </a:p>
                    <a:p>
                      <a:pPr marL="168275" lvl="0" indent="-114300" algn="l" defTabSz="457200" rtl="0" eaLnBrk="1" latinLnBrk="0" hangingPunct="1">
                        <a:spcBef>
                          <a:spcPts val="1200"/>
                        </a:spcBef>
                        <a:buFont typeface="Arial" panose="020B0604020202020204" pitchFamily="34" charset="0"/>
                        <a:buChar char="•"/>
                      </a:pPr>
                      <a:r>
                        <a:rPr lang="en-US" sz="1400" kern="1200" baseline="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Large database workloads</a:t>
                      </a: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p>
                      <a:pPr marL="0" indent="0" algn="ctr" fontAlgn="b">
                        <a:spcBef>
                          <a:spcPts val="1200"/>
                        </a:spcBef>
                        <a:buFont typeface="Arial" panose="020B0604020202020204" pitchFamily="34" charset="0"/>
                        <a:buNone/>
                      </a:pPr>
                      <a:r>
                        <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Streaming workloads requiring consistent, fast throughput at a low price</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Big data</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Data warehouses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Log processing</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Cannot be a boot volume</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171450" lvl="0" indent="-114300" algn="l" defTabSz="457200" rtl="0" eaLnBrk="1" latinLnBrk="0" hangingPunct="1">
                        <a:spcBef>
                          <a:spcPts val="1200"/>
                        </a:spcBef>
                        <a:buFont typeface="Arial" panose="020B0604020202020204" pitchFamily="34" charset="0"/>
                        <a:buChar char="•"/>
                        <a:tabLst>
                          <a:tab pos="1485900" algn="l"/>
                        </a:tabLst>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Throughput-oriented storage for large volumes of data that is infrequently accessed</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Scenarios where the lowest storage cost is important</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Cannot be a boot volume</a:t>
                      </a:r>
                    </a:p>
                    <a:p>
                      <a:pPr algn="ctr" fontAlgn="b">
                        <a:spcBef>
                          <a:spcPts val="1200"/>
                        </a:spcBef>
                      </a:pPr>
                      <a:r>
                        <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1195">
                <a:tc>
                  <a:txBody>
                    <a:bodyPr/>
                    <a:lstStyle/>
                    <a:p>
                      <a:pPr algn="r" rtl="0" fontAlgn="ctr"/>
                      <a:endParaRPr lang="en-US" sz="2000" b="0" i="0" u="none" strike="noStrike" dirty="0">
                        <a:solidFill>
                          <a:srgbClr val="000000"/>
                        </a:solidFill>
                        <a:effectLst/>
                        <a:latin typeface="Arial" panose="020B0604020202020204" pitchFamily="34" charset="0"/>
                      </a:endParaRPr>
                    </a:p>
                  </a:txBody>
                  <a:tcPr marL="8768" marR="105211" marT="9767" marB="0" anchor="ctr">
                    <a:lnL>
                      <a:noFill/>
                    </a:lnL>
                    <a:lnR w="12700" cap="flat" cmpd="sng" algn="ctr">
                      <a:noFill/>
                      <a:prstDash val="solid"/>
                      <a:round/>
                      <a:headEnd type="none" w="med" len="med"/>
                      <a:tailEnd type="none" w="med" len="med"/>
                    </a:lnR>
                    <a:lnT>
                      <a:noFill/>
                    </a:lnT>
                    <a:lnB>
                      <a:noFill/>
                    </a:lnB>
                    <a:noFill/>
                  </a:tcPr>
                </a:tc>
                <a:tc>
                  <a:txBody>
                    <a:bodyPr/>
                    <a:lstStyle/>
                    <a:p>
                      <a:pPr marL="171450" lvl="0" indent="-114300" algn="l" defTabSz="457200" rtl="0" eaLnBrk="1" latinLnBrk="0" hangingPunct="1">
                        <a:spcBef>
                          <a:spcPts val="1200"/>
                        </a:spcBef>
                        <a:buFont typeface="Arial" panose="020B0604020202020204" pitchFamily="34" charset="0"/>
                        <a:buChar char="•"/>
                      </a:pPr>
                      <a:endPar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ctr" fontAlgn="b">
                        <a:spcBef>
                          <a:spcPts val="1200"/>
                        </a:spcBef>
                        <a:buFont typeface="Arial" panose="020B0604020202020204" pitchFamily="34" charset="0"/>
                        <a:buNone/>
                      </a:pPr>
                      <a:endParaRPr lang="en-US" sz="12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171450" lvl="0" indent="-114300" algn="l" defTabSz="457200" rtl="0" eaLnBrk="1" latinLnBrk="0" hangingPunct="1">
                        <a:spcBef>
                          <a:spcPts val="1200"/>
                        </a:spcBef>
                        <a:buFont typeface="Arial" panose="020B0604020202020204" pitchFamily="34" charset="0"/>
                        <a:buChar char="•"/>
                      </a:pP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spcBef>
                          <a:spcPts val="1200"/>
                        </a:spcBef>
                      </a:pPr>
                      <a:endPar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1907218"/>
                  </a:ext>
                </a:extLst>
              </a:tr>
            </a:tbl>
          </a:graphicData>
        </a:graphic>
      </p:graphicFrame>
      <p:sp>
        <p:nvSpPr>
          <p:cNvPr id="2" name="Title 1"/>
          <p:cNvSpPr>
            <a:spLocks noGrp="1"/>
          </p:cNvSpPr>
          <p:nvPr>
            <p:ph type="title"/>
          </p:nvPr>
        </p:nvSpPr>
        <p:spPr/>
        <p:txBody>
          <a:bodyPr/>
          <a:lstStyle/>
          <a:p>
            <a:r>
              <a:rPr lang="en-US" dirty="0"/>
              <a:t>Amazon EBS Volume Types</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custDataLst>
      <p:tags r:id="rId1"/>
    </p:custDataLst>
    <p:extLst>
      <p:ext uri="{BB962C8B-B14F-4D97-AF65-F5344CB8AC3E}">
        <p14:creationId xmlns:p14="http://schemas.microsoft.com/office/powerpoint/2010/main" val="94651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EBS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25" t="18163" r="9731" b="18211"/>
          <a:stretch/>
        </p:blipFill>
        <p:spPr>
          <a:xfrm>
            <a:off x="10257906" y="1643423"/>
            <a:ext cx="1478280" cy="116341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9715" y="4917551"/>
            <a:ext cx="1909009" cy="190900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7335" y="2806835"/>
            <a:ext cx="2104505" cy="2104505"/>
          </a:xfrm>
          <a:prstGeom prst="rect">
            <a:avLst/>
          </a:prstGeom>
        </p:spPr>
      </p:pic>
      <p:sp>
        <p:nvSpPr>
          <p:cNvPr id="10" name="Content Placeholder 3">
            <a:extLst>
              <a:ext uri="{FF2B5EF4-FFF2-40B4-BE49-F238E27FC236}">
                <a16:creationId xmlns:a16="http://schemas.microsoft.com/office/drawing/2014/main" id="{526F38D6-6265-B441-975D-88B027AB9FBA}"/>
              </a:ext>
            </a:extLst>
          </p:cNvPr>
          <p:cNvSpPr>
            <a:spLocks noGrp="1"/>
          </p:cNvSpPr>
          <p:nvPr>
            <p:ph idx="1"/>
          </p:nvPr>
        </p:nvSpPr>
        <p:spPr>
          <a:xfrm>
            <a:off x="556172" y="1440305"/>
            <a:ext cx="7490547" cy="4913308"/>
          </a:xfrm>
        </p:spPr>
        <p:txBody>
          <a:bodyPr>
            <a:normAutofit/>
          </a:bodyPr>
          <a:lstStyle/>
          <a:p>
            <a:pPr marL="0" indent="0" algn="just">
              <a:lnSpc>
                <a:spcPct val="110000"/>
              </a:lnSpc>
              <a:spcBef>
                <a:spcPts val="800"/>
              </a:spcBef>
              <a:buNone/>
            </a:pPr>
            <a:r>
              <a:rPr lang="en-US" b="1" dirty="0"/>
              <a:t>Snapshots:</a:t>
            </a:r>
          </a:p>
          <a:p>
            <a:pPr marL="457200" indent="-457200" algn="just">
              <a:lnSpc>
                <a:spcPct val="110000"/>
              </a:lnSpc>
              <a:spcBef>
                <a:spcPts val="800"/>
              </a:spcBef>
            </a:pPr>
            <a:r>
              <a:rPr lang="en-US" sz="2600" dirty="0"/>
              <a:t>Point-in-time snapshots</a:t>
            </a:r>
          </a:p>
          <a:p>
            <a:pPr marL="457200" indent="-457200" algn="just">
              <a:lnSpc>
                <a:spcPct val="110000"/>
              </a:lnSpc>
              <a:spcBef>
                <a:spcPts val="800"/>
              </a:spcBef>
            </a:pPr>
            <a:r>
              <a:rPr lang="en-US" sz="2600" dirty="0"/>
              <a:t>Recreate a new volume at any time</a:t>
            </a:r>
          </a:p>
          <a:p>
            <a:pPr marL="0" indent="0" algn="just">
              <a:lnSpc>
                <a:spcPct val="110000"/>
              </a:lnSpc>
              <a:spcBef>
                <a:spcPts val="800"/>
              </a:spcBef>
              <a:buNone/>
            </a:pPr>
            <a:r>
              <a:rPr lang="en-US" b="1" dirty="0"/>
              <a:t>Encryption:</a:t>
            </a:r>
          </a:p>
          <a:p>
            <a:pPr marL="457200" indent="-457200" algn="just">
              <a:lnSpc>
                <a:spcPct val="110000"/>
              </a:lnSpc>
              <a:spcBef>
                <a:spcPts val="800"/>
              </a:spcBef>
            </a:pPr>
            <a:r>
              <a:rPr lang="en-US" sz="2600" dirty="0"/>
              <a:t>Encrypted Amazon EBS volumes</a:t>
            </a:r>
          </a:p>
          <a:p>
            <a:pPr marL="457200" indent="-457200" algn="just">
              <a:lnSpc>
                <a:spcPct val="110000"/>
              </a:lnSpc>
              <a:spcBef>
                <a:spcPts val="800"/>
              </a:spcBef>
            </a:pPr>
            <a:r>
              <a:rPr lang="en-US" sz="2600" dirty="0"/>
              <a:t>No additional cost</a:t>
            </a:r>
          </a:p>
          <a:p>
            <a:pPr marL="0" indent="0" algn="just">
              <a:lnSpc>
                <a:spcPct val="110000"/>
              </a:lnSpc>
              <a:spcBef>
                <a:spcPts val="800"/>
              </a:spcBef>
              <a:buNone/>
            </a:pPr>
            <a:r>
              <a:rPr lang="en-US" b="1" dirty="0"/>
              <a:t>Elasticity:</a:t>
            </a:r>
            <a:endParaRPr lang="en-US" sz="2400" b="1" dirty="0"/>
          </a:p>
          <a:p>
            <a:pPr marL="457200" indent="-457200" algn="just">
              <a:lnSpc>
                <a:spcPct val="110000"/>
              </a:lnSpc>
              <a:spcBef>
                <a:spcPts val="800"/>
              </a:spcBef>
            </a:pPr>
            <a:r>
              <a:rPr lang="en-US" sz="2600" dirty="0"/>
              <a:t>Increase capacity</a:t>
            </a:r>
          </a:p>
          <a:p>
            <a:pPr marL="457200" indent="-457200" algn="just">
              <a:lnSpc>
                <a:spcPct val="110000"/>
              </a:lnSpc>
              <a:spcBef>
                <a:spcPts val="800"/>
              </a:spcBef>
            </a:pPr>
            <a:r>
              <a:rPr lang="en-US" sz="2600" dirty="0"/>
              <a:t>Change to different types</a:t>
            </a:r>
          </a:p>
        </p:txBody>
      </p:sp>
    </p:spTree>
    <p:extLst>
      <p:ext uri="{BB962C8B-B14F-4D97-AF65-F5344CB8AC3E}">
        <p14:creationId xmlns:p14="http://schemas.microsoft.com/office/powerpoint/2010/main" val="3020962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EBS: Volumes and IOPS</a:t>
            </a:r>
          </a:p>
        </p:txBody>
      </p:sp>
      <p:sp>
        <p:nvSpPr>
          <p:cNvPr id="5" name="Content Placeholder 2"/>
          <p:cNvSpPr>
            <a:spLocks noGrp="1"/>
          </p:cNvSpPr>
          <p:nvPr>
            <p:ph idx="1"/>
          </p:nvPr>
        </p:nvSpPr>
        <p:spPr>
          <a:xfrm>
            <a:off x="238538" y="1440305"/>
            <a:ext cx="11810824" cy="4913308"/>
          </a:xfrm>
        </p:spPr>
        <p:txBody>
          <a:bodyPr>
            <a:normAutofit/>
          </a:bodyPr>
          <a:lstStyle/>
          <a:p>
            <a:pPr marL="514350" indent="-514350">
              <a:buFont typeface="+mj-lt"/>
              <a:buAutoNum type="arabicPeriod"/>
            </a:pPr>
            <a:r>
              <a:rPr lang="en-US" b="1" dirty="0"/>
              <a:t>Volumes:</a:t>
            </a:r>
          </a:p>
          <a:p>
            <a:pPr marL="917575" lvl="1" indent="-460375"/>
            <a:r>
              <a:rPr lang="en-US" sz="2800" dirty="0"/>
              <a:t>Amazon EBS volumes persist independently from the instance.</a:t>
            </a:r>
          </a:p>
          <a:p>
            <a:pPr marL="917575" lvl="1" indent="-460375"/>
            <a:r>
              <a:rPr lang="en-US" sz="2800" dirty="0"/>
              <a:t>All volume types are charged by the amount provisioned per month.</a:t>
            </a:r>
          </a:p>
          <a:p>
            <a:pPr marL="514350" indent="-514350">
              <a:buFont typeface="+mj-lt"/>
              <a:buAutoNum type="arabicPeriod"/>
            </a:pPr>
            <a:r>
              <a:rPr lang="en-US" b="1" dirty="0"/>
              <a:t>Input Output Operations per Second (IOPS):</a:t>
            </a:r>
          </a:p>
          <a:p>
            <a:pPr marL="922338" lvl="1" indent="-465138"/>
            <a:r>
              <a:rPr lang="en-US" sz="2800" dirty="0"/>
              <a:t>General Purpose (SSD)</a:t>
            </a:r>
          </a:p>
          <a:p>
            <a:pPr marL="1384300" lvl="2" indent="-469900"/>
            <a:r>
              <a:rPr lang="en-US" sz="2400" dirty="0"/>
              <a:t>Charged by the amount your provision in GB per month until storage is released</a:t>
            </a:r>
          </a:p>
          <a:p>
            <a:pPr marL="922338" lvl="1" indent="-465138"/>
            <a:r>
              <a:rPr lang="en-US" sz="2800" dirty="0"/>
              <a:t>Magnetic</a:t>
            </a:r>
          </a:p>
          <a:p>
            <a:pPr marL="1384300" lvl="2" indent="-469900"/>
            <a:r>
              <a:rPr lang="en-US" sz="2400" dirty="0"/>
              <a:t>Charged by the number of requests to volume</a:t>
            </a:r>
          </a:p>
          <a:p>
            <a:pPr marL="922338" lvl="1" indent="-465138"/>
            <a:r>
              <a:rPr lang="en-US" sz="2800" dirty="0"/>
              <a:t>Provisioned IOPS (SSD)</a:t>
            </a:r>
          </a:p>
          <a:p>
            <a:pPr marL="1384300" lvl="2" indent="-469900"/>
            <a:r>
              <a:rPr lang="en-US" sz="2400" dirty="0"/>
              <a:t>Charged by the amount you provision in IOPS (by % of day / month used)</a:t>
            </a:r>
          </a:p>
          <a:p>
            <a:endParaRPr lang="en-US" dirty="0"/>
          </a:p>
          <a:p>
            <a:endParaRPr lang="en-US" dirty="0"/>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a:extLst>
              <a:ext uri="{FF2B5EF4-FFF2-40B4-BE49-F238E27FC236}">
                <a16:creationId xmlns:a16="http://schemas.microsoft.com/office/drawing/2014/main" id="{9B711076-DA66-1648-99CC-F958B65A26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extLst>
      <p:ext uri="{BB962C8B-B14F-4D97-AF65-F5344CB8AC3E}">
        <p14:creationId xmlns:p14="http://schemas.microsoft.com/office/powerpoint/2010/main" val="11170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style.color</p:attrName>
                                        </p:attrNameLst>
                                      </p:cBhvr>
                                      <p:to>
                                        <p:clrVal>
                                          <a:schemeClr val="accent2"/>
                                        </p:clrVal>
                                      </p:to>
                                    </p:set>
                                    <p:set>
                                      <p:cBhvr>
                                        <p:cTn id="7" dur="500" fill="hold"/>
                                        <p:tgtEl>
                                          <p:spTgt spid="5">
                                            <p:txEl>
                                              <p:pRg st="2" end="2"/>
                                            </p:txEl>
                                          </p:spTgt>
                                        </p:tgtEl>
                                        <p:attrNameLst>
                                          <p:attrName>fillcolor</p:attrName>
                                        </p:attrNameLst>
                                      </p:cBhvr>
                                      <p:to>
                                        <p:clrVal>
                                          <a:schemeClr val="accent2"/>
                                        </p:clrVal>
                                      </p:to>
                                    </p:set>
                                    <p:set>
                                      <p:cBhvr>
                                        <p:cTn id="8" dur="500" fill="hold"/>
                                        <p:tgtEl>
                                          <p:spTgt spid="5">
                                            <p:txEl>
                                              <p:pRg st="2" end="2"/>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7" end="7"/>
                                            </p:txEl>
                                          </p:spTgt>
                                        </p:tgtEl>
                                        <p:attrNameLst>
                                          <p:attrName>style.color</p:attrName>
                                        </p:attrNameLst>
                                      </p:cBhvr>
                                      <p:to>
                                        <p:clrVal>
                                          <a:schemeClr val="accent2"/>
                                        </p:clrVal>
                                      </p:to>
                                    </p:set>
                                    <p:set>
                                      <p:cBhvr>
                                        <p:cTn id="37" dur="500" fill="hold"/>
                                        <p:tgtEl>
                                          <p:spTgt spid="5">
                                            <p:txEl>
                                              <p:pRg st="7" end="7"/>
                                            </p:txEl>
                                          </p:spTgt>
                                        </p:tgtEl>
                                        <p:attrNameLst>
                                          <p:attrName>fillcolor</p:attrName>
                                        </p:attrNameLst>
                                      </p:cBhvr>
                                      <p:to>
                                        <p:clrVal>
                                          <a:schemeClr val="accent2"/>
                                        </p:clrVal>
                                      </p:to>
                                    </p:set>
                                    <p:set>
                                      <p:cBhvr>
                                        <p:cTn id="38" dur="500" fill="hold"/>
                                        <p:tgtEl>
                                          <p:spTgt spid="5">
                                            <p:txEl>
                                              <p:pRg st="7" end="7"/>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8" end="8"/>
                                            </p:txEl>
                                          </p:spTgt>
                                        </p:tgtEl>
                                        <p:attrNameLst>
                                          <p:attrName>style.color</p:attrName>
                                        </p:attrNameLst>
                                      </p:cBhvr>
                                      <p:to>
                                        <p:clrVal>
                                          <a:schemeClr val="accent2"/>
                                        </p:clrVal>
                                      </p:to>
                                    </p:set>
                                    <p:set>
                                      <p:cBhvr>
                                        <p:cTn id="43" dur="500" fill="hold"/>
                                        <p:tgtEl>
                                          <p:spTgt spid="5">
                                            <p:txEl>
                                              <p:pRg st="8" end="8"/>
                                            </p:txEl>
                                          </p:spTgt>
                                        </p:tgtEl>
                                        <p:attrNameLst>
                                          <p:attrName>fillcolor</p:attrName>
                                        </p:attrNameLst>
                                      </p:cBhvr>
                                      <p:to>
                                        <p:clrVal>
                                          <a:schemeClr val="accent2"/>
                                        </p:clrVal>
                                      </p:to>
                                    </p:set>
                                    <p:set>
                                      <p:cBhvr>
                                        <p:cTn id="44" dur="500" fill="hold"/>
                                        <p:tgtEl>
                                          <p:spTgt spid="5">
                                            <p:txEl>
                                              <p:pRg st="8" end="8"/>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9" end="9"/>
                                            </p:txEl>
                                          </p:spTgt>
                                        </p:tgtEl>
                                        <p:attrNameLst>
                                          <p:attrName>style.color</p:attrName>
                                        </p:attrNameLst>
                                      </p:cBhvr>
                                      <p:to>
                                        <p:clrVal>
                                          <a:schemeClr val="accent2"/>
                                        </p:clrVal>
                                      </p:to>
                                    </p:set>
                                    <p:set>
                                      <p:cBhvr>
                                        <p:cTn id="49" dur="500" fill="hold"/>
                                        <p:tgtEl>
                                          <p:spTgt spid="5">
                                            <p:txEl>
                                              <p:pRg st="9" end="9"/>
                                            </p:txEl>
                                          </p:spTgt>
                                        </p:tgtEl>
                                        <p:attrNameLst>
                                          <p:attrName>fillcolor</p:attrName>
                                        </p:attrNameLst>
                                      </p:cBhvr>
                                      <p:to>
                                        <p:clrVal>
                                          <a:schemeClr val="accent2"/>
                                        </p:clrVal>
                                      </p:to>
                                    </p:set>
                                    <p:set>
                                      <p:cBhvr>
                                        <p:cTn id="50" dur="500" fill="hold"/>
                                        <p:tgtEl>
                                          <p:spTgt spid="5">
                                            <p:txEl>
                                              <p:pRg st="9" end="9"/>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0" end="0"/>
                                            </p:txEl>
                                          </p:spTgt>
                                        </p:tgtEl>
                                        <p:attrNameLst>
                                          <p:attrName>style.color</p:attrName>
                                        </p:attrNameLst>
                                      </p:cBhvr>
                                      <p:to>
                                        <p:clrVal>
                                          <a:schemeClr val="accent2"/>
                                        </p:clrVal>
                                      </p:to>
                                    </p:set>
                                    <p:set>
                                      <p:cBhvr>
                                        <p:cTn id="55" dur="500" fill="hold"/>
                                        <p:tgtEl>
                                          <p:spTgt spid="5">
                                            <p:txEl>
                                              <p:pRg st="0" end="0"/>
                                            </p:txEl>
                                          </p:spTgt>
                                        </p:tgtEl>
                                        <p:attrNameLst>
                                          <p:attrName>fillcolor</p:attrName>
                                        </p:attrNameLst>
                                      </p:cBhvr>
                                      <p:to>
                                        <p:clrVal>
                                          <a:schemeClr val="accent2"/>
                                        </p:clrVal>
                                      </p:to>
                                    </p:set>
                                    <p:set>
                                      <p:cBhvr>
                                        <p:cTn id="56" dur="500" fill="hold"/>
                                        <p:tgtEl>
                                          <p:spTgt spid="5">
                                            <p:txEl>
                                              <p:pRg st="0" end="0"/>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1" end="1"/>
                                            </p:txEl>
                                          </p:spTgt>
                                        </p:tgtEl>
                                        <p:attrNameLst>
                                          <p:attrName>style.color</p:attrName>
                                        </p:attrNameLst>
                                      </p:cBhvr>
                                      <p:to>
                                        <p:clrVal>
                                          <a:schemeClr val="accent2"/>
                                        </p:clrVal>
                                      </p:to>
                                    </p:set>
                                    <p:set>
                                      <p:cBhvr>
                                        <p:cTn id="61" dur="500" fill="hold"/>
                                        <p:tgtEl>
                                          <p:spTgt spid="5">
                                            <p:txEl>
                                              <p:pRg st="1" end="1"/>
                                            </p:txEl>
                                          </p:spTgt>
                                        </p:tgtEl>
                                        <p:attrNameLst>
                                          <p:attrName>fillcolor</p:attrName>
                                        </p:attrNameLst>
                                      </p:cBhvr>
                                      <p:to>
                                        <p:clrVal>
                                          <a:schemeClr val="accent2"/>
                                        </p:clrVal>
                                      </p:to>
                                    </p:set>
                                    <p:set>
                                      <p:cBhvr>
                                        <p:cTn id="62" dur="500" fill="hold"/>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3800" dirty="0"/>
              <a:t>Amazon EBS: Snapshots and Data Transfer</a:t>
            </a:r>
          </a:p>
        </p:txBody>
      </p:sp>
      <p:sp>
        <p:nvSpPr>
          <p:cNvPr id="5" name="Content Placeholder 2"/>
          <p:cNvSpPr>
            <a:spLocks noGrp="1"/>
          </p:cNvSpPr>
          <p:nvPr>
            <p:ph idx="1"/>
          </p:nvPr>
        </p:nvSpPr>
        <p:spPr/>
        <p:txBody>
          <a:bodyPr/>
          <a:lstStyle/>
          <a:p>
            <a:pPr marL="514350" indent="-514350">
              <a:buFont typeface="+mj-lt"/>
              <a:buAutoNum type="arabicPeriod" startAt="3"/>
            </a:pPr>
            <a:r>
              <a:rPr lang="en-US" b="1" dirty="0"/>
              <a:t>Snapshots:</a:t>
            </a:r>
          </a:p>
          <a:p>
            <a:pPr marL="922338" lvl="1" indent="-465138"/>
            <a:r>
              <a:rPr lang="en-US" sz="2800" dirty="0"/>
              <a:t>Added cost of Amazon EBS snapshots to Amazon S3 is per GB-month of data stored.</a:t>
            </a:r>
          </a:p>
          <a:p>
            <a:endParaRPr lang="en-US" dirty="0"/>
          </a:p>
          <a:p>
            <a:pPr marL="514350" indent="-514350">
              <a:buFont typeface="+mj-lt"/>
              <a:buAutoNum type="arabicPeriod" startAt="4"/>
            </a:pPr>
            <a:r>
              <a:rPr lang="en-US" b="1" dirty="0"/>
              <a:t>Data Transfer:</a:t>
            </a:r>
          </a:p>
          <a:p>
            <a:pPr marL="922338" lvl="1" indent="-465138"/>
            <a:r>
              <a:rPr lang="en-US" sz="2800" dirty="0"/>
              <a:t>Inbound data transfer is free.</a:t>
            </a:r>
          </a:p>
          <a:p>
            <a:pPr marL="922338" lvl="1" indent="-465138"/>
            <a:r>
              <a:rPr lang="en-US" sz="2800" dirty="0"/>
              <a:t>Outbound data transfer charges are tiered.</a:t>
            </a:r>
            <a:endParaRPr lang="en-US" b="1" dirty="0"/>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a:extLst>
              <a:ext uri="{FF2B5EF4-FFF2-40B4-BE49-F238E27FC236}">
                <a16:creationId xmlns:a16="http://schemas.microsoft.com/office/drawing/2014/main" id="{13D68BD0-4BD6-FD47-BC57-D01F037860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extLst>
      <p:ext uri="{BB962C8B-B14F-4D97-AF65-F5344CB8AC3E}">
        <p14:creationId xmlns:p14="http://schemas.microsoft.com/office/powerpoint/2010/main" val="401155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0" end="0"/>
                                            </p:txEl>
                                          </p:spTgt>
                                        </p:tgtEl>
                                        <p:attrNameLst>
                                          <p:attrName>style.color</p:attrName>
                                        </p:attrNameLst>
                                      </p:cBhvr>
                                      <p:to>
                                        <p:clrVal>
                                          <a:schemeClr val="accent2"/>
                                        </p:clrVal>
                                      </p:to>
                                    </p:set>
                                    <p:set>
                                      <p:cBhvr>
                                        <p:cTn id="31" dur="500" fill="hold"/>
                                        <p:tgtEl>
                                          <p:spTgt spid="5">
                                            <p:txEl>
                                              <p:pRg st="0" end="0"/>
                                            </p:txEl>
                                          </p:spTgt>
                                        </p:tgtEl>
                                        <p:attrNameLst>
                                          <p:attrName>fillcolor</p:attrName>
                                        </p:attrNameLst>
                                      </p:cBhvr>
                                      <p:to>
                                        <p:clrVal>
                                          <a:schemeClr val="accent2"/>
                                        </p:clrVal>
                                      </p:to>
                                    </p:set>
                                    <p:set>
                                      <p:cBhvr>
                                        <p:cTn id="32"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 Review</a:t>
            </a:r>
          </a:p>
        </p:txBody>
      </p:sp>
      <p:sp>
        <p:nvSpPr>
          <p:cNvPr id="4" name="Content Placeholder 3">
            <a:extLst>
              <a:ext uri="{FF2B5EF4-FFF2-40B4-BE49-F238E27FC236}">
                <a16:creationId xmlns:a16="http://schemas.microsoft.com/office/drawing/2014/main" id="{2C985E6D-5EA3-1643-B122-056F35E466A9}"/>
              </a:ext>
            </a:extLst>
          </p:cNvPr>
          <p:cNvSpPr>
            <a:spLocks noGrp="1"/>
          </p:cNvSpPr>
          <p:nvPr>
            <p:ph idx="1"/>
          </p:nvPr>
        </p:nvSpPr>
        <p:spPr>
          <a:xfrm>
            <a:off x="238539" y="1440305"/>
            <a:ext cx="10515600" cy="4913308"/>
          </a:xfrm>
        </p:spPr>
        <p:txBody>
          <a:bodyPr>
            <a:normAutofit/>
          </a:bodyPr>
          <a:lstStyle/>
          <a:p>
            <a:pPr marL="0" indent="0" algn="just">
              <a:lnSpc>
                <a:spcPct val="110000"/>
              </a:lnSpc>
              <a:spcBef>
                <a:spcPts val="800"/>
              </a:spcBef>
              <a:buNone/>
            </a:pPr>
            <a:r>
              <a:rPr lang="en-US" sz="2600" dirty="0"/>
              <a:t>Amazon EBS Features:</a:t>
            </a:r>
          </a:p>
          <a:p>
            <a:pPr marL="914400" lvl="1" indent="-457200" algn="just">
              <a:lnSpc>
                <a:spcPct val="110000"/>
              </a:lnSpc>
              <a:spcBef>
                <a:spcPts val="800"/>
              </a:spcBef>
            </a:pPr>
            <a:r>
              <a:rPr lang="en-US" sz="2800" dirty="0"/>
              <a:t>Persistent and customizable block storage for Amazon EC2</a:t>
            </a:r>
          </a:p>
          <a:p>
            <a:pPr marL="914400" lvl="1" indent="-457200" algn="just">
              <a:lnSpc>
                <a:spcPct val="110000"/>
              </a:lnSpc>
              <a:spcBef>
                <a:spcPts val="800"/>
              </a:spcBef>
            </a:pPr>
            <a:r>
              <a:rPr lang="en-US" sz="2800" dirty="0"/>
              <a:t>HDD and SSD types</a:t>
            </a:r>
          </a:p>
          <a:p>
            <a:pPr marL="914400" lvl="1" indent="-457200" algn="just">
              <a:lnSpc>
                <a:spcPct val="110000"/>
              </a:lnSpc>
              <a:spcBef>
                <a:spcPts val="800"/>
              </a:spcBef>
            </a:pPr>
            <a:r>
              <a:rPr lang="en-US" sz="2800" dirty="0"/>
              <a:t>Replicated in the same Availability Zone</a:t>
            </a:r>
          </a:p>
          <a:p>
            <a:pPr marL="914400" lvl="1" indent="-457200" algn="just">
              <a:lnSpc>
                <a:spcPct val="110000"/>
              </a:lnSpc>
              <a:spcBef>
                <a:spcPts val="800"/>
              </a:spcBef>
            </a:pPr>
            <a:r>
              <a:rPr lang="en-US" sz="2800" dirty="0"/>
              <a:t>Easy and transparent encryption</a:t>
            </a:r>
          </a:p>
          <a:p>
            <a:pPr marL="914400" lvl="1" indent="-457200" algn="just">
              <a:lnSpc>
                <a:spcPct val="110000"/>
              </a:lnSpc>
              <a:spcBef>
                <a:spcPts val="800"/>
              </a:spcBef>
            </a:pPr>
            <a:r>
              <a:rPr lang="en-US" sz="2800" dirty="0"/>
              <a:t>Elastic volumes</a:t>
            </a:r>
          </a:p>
          <a:p>
            <a:pPr marL="914400" lvl="1" indent="-457200" algn="just">
              <a:lnSpc>
                <a:spcPct val="110000"/>
              </a:lnSpc>
              <a:spcBef>
                <a:spcPts val="800"/>
              </a:spcBef>
            </a:pPr>
            <a:r>
              <a:rPr lang="en-US" sz="2800" dirty="0"/>
              <a:t>Back up using snapshots</a:t>
            </a:r>
            <a:endParaRPr lang="en-US" sz="2200" dirty="0"/>
          </a:p>
        </p:txBody>
      </p:sp>
      <p:pic>
        <p:nvPicPr>
          <p:cNvPr id="6" name="Picture 5">
            <a:extLst>
              <a:ext uri="{FF2B5EF4-FFF2-40B4-BE49-F238E27FC236}">
                <a16:creationId xmlns:a16="http://schemas.microsoft.com/office/drawing/2014/main" id="{DD9F5AA1-359B-5D49-AB91-0A9286FE85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extLst>
      <p:ext uri="{BB962C8B-B14F-4D97-AF65-F5344CB8AC3E}">
        <p14:creationId xmlns:p14="http://schemas.microsoft.com/office/powerpoint/2010/main" val="4115447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EBS Demo</a:t>
            </a:r>
          </a:p>
        </p:txBody>
      </p:sp>
    </p:spTree>
    <p:custDataLst>
      <p:tags r:id="rId1"/>
    </p:custDataLst>
    <p:extLst>
      <p:ext uri="{BB962C8B-B14F-4D97-AF65-F5344CB8AC3E}">
        <p14:creationId xmlns:p14="http://schemas.microsoft.com/office/powerpoint/2010/main" val="292573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2, Section 2, Lab 2: </a:t>
            </a:r>
            <a:br>
              <a:rPr lang="en-US" sz="4800" dirty="0"/>
            </a:br>
            <a:r>
              <a:rPr lang="en-US" sz="4800" dirty="0"/>
              <a:t>Working with Amazon EBS</a:t>
            </a:r>
          </a:p>
        </p:txBody>
      </p:sp>
    </p:spTree>
    <p:custDataLst>
      <p:tags r:id="rId1"/>
    </p:custDataLst>
    <p:extLst>
      <p:ext uri="{BB962C8B-B14F-4D97-AF65-F5344CB8AC3E}">
        <p14:creationId xmlns:p14="http://schemas.microsoft.com/office/powerpoint/2010/main" val="291088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2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dirty="0"/>
              <a:t>This lab focuses on Amazon EBS, a key underlying storage mechanism for Amazon EC2 instances. </a:t>
            </a:r>
          </a:p>
          <a:p>
            <a:pPr marL="0" lvl="1" indent="0">
              <a:spcBef>
                <a:spcPts val="1800"/>
              </a:spcBef>
              <a:spcAft>
                <a:spcPts val="800"/>
              </a:spcAft>
              <a:buNone/>
            </a:pPr>
            <a:r>
              <a:rPr lang="en-US" dirty="0"/>
              <a:t>In this lab, you will create an Amazon EBS volume, attach it to an instance, apply a file system to the volume, and then take a snapshot backup.</a:t>
            </a:r>
          </a:p>
        </p:txBody>
      </p:sp>
      <p:sp>
        <p:nvSpPr>
          <p:cNvPr id="7" name="TextBox 6"/>
          <p:cNvSpPr txBox="1"/>
          <p:nvPr/>
        </p:nvSpPr>
        <p:spPr>
          <a:xfrm>
            <a:off x="5032198" y="4452830"/>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EBS</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a:extLst>
              <a:ext uri="{FF2B5EF4-FFF2-40B4-BE49-F238E27FC236}">
                <a16:creationId xmlns:a16="http://schemas.microsoft.com/office/drawing/2014/main" id="{3FC9B308-99BE-6245-882E-0EB048BFBD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72426" y="3031169"/>
            <a:ext cx="1579634" cy="1579634"/>
          </a:xfrm>
          <a:prstGeom prst="rect">
            <a:avLst/>
          </a:prstGeom>
        </p:spPr>
      </p:pic>
    </p:spTree>
    <p:custDataLst>
      <p:tags r:id="rId1"/>
    </p:custDataLst>
    <p:extLst>
      <p:ext uri="{BB962C8B-B14F-4D97-AF65-F5344CB8AC3E}">
        <p14:creationId xmlns:p14="http://schemas.microsoft.com/office/powerpoint/2010/main" val="2491342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0E68793-7060-B745-B59C-9F15A870C9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5158" y="3507583"/>
            <a:ext cx="1005840" cy="1005840"/>
          </a:xfrm>
          <a:prstGeom prst="rect">
            <a:avLst/>
          </a:prstGeom>
        </p:spPr>
      </p:pic>
      <p:pic>
        <p:nvPicPr>
          <p:cNvPr id="13" name="Picture 12" descr="EC2-Instance.png">
            <a:extLst>
              <a:ext uri="{FF2B5EF4-FFF2-40B4-BE49-F238E27FC236}">
                <a16:creationId xmlns:a16="http://schemas.microsoft.com/office/drawing/2014/main" id="{53D1B111-AF54-5942-BB29-9DC8F59C9B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89" r="7706"/>
          <a:stretch/>
        </p:blipFill>
        <p:spPr>
          <a:xfrm>
            <a:off x="1806609" y="2653417"/>
            <a:ext cx="722938" cy="822960"/>
          </a:xfrm>
          <a:prstGeom prst="rect">
            <a:avLst/>
          </a:prstGeom>
        </p:spPr>
      </p:pic>
      <p:sp>
        <p:nvSpPr>
          <p:cNvPr id="2" name="Title 1"/>
          <p:cNvSpPr>
            <a:spLocks noGrp="1"/>
          </p:cNvSpPr>
          <p:nvPr>
            <p:ph type="title"/>
          </p:nvPr>
        </p:nvSpPr>
        <p:spPr/>
        <p:txBody>
          <a:bodyPr/>
          <a:lstStyle/>
          <a:p>
            <a:r>
              <a:rPr lang="en-US" dirty="0"/>
              <a:t>Lab 2: Tasks</a:t>
            </a:r>
          </a:p>
        </p:txBody>
      </p:sp>
      <p:sp>
        <p:nvSpPr>
          <p:cNvPr id="3" name="Content Placeholder 2"/>
          <p:cNvSpPr>
            <a:spLocks noGrp="1"/>
          </p:cNvSpPr>
          <p:nvPr>
            <p:ph idx="1"/>
          </p:nvPr>
        </p:nvSpPr>
        <p:spPr>
          <a:xfrm>
            <a:off x="2633870" y="2094028"/>
            <a:ext cx="7653130" cy="3280859"/>
          </a:xfrm>
        </p:spPr>
        <p:txBody>
          <a:bodyPr>
            <a:normAutofit lnSpcReduction="10000"/>
          </a:bodyPr>
          <a:lstStyle/>
          <a:p>
            <a:pPr marL="0" indent="0">
              <a:spcBef>
                <a:spcPts val="3600"/>
              </a:spcBef>
              <a:spcAft>
                <a:spcPts val="600"/>
              </a:spcAft>
              <a:buNone/>
            </a:pPr>
            <a:r>
              <a:rPr lang="en-US" dirty="0"/>
              <a:t>Create a new </a:t>
            </a:r>
            <a:r>
              <a:rPr lang="en-US" b="1" dirty="0">
                <a:latin typeface="Amazon Ember" panose="020B0603020204020204" pitchFamily="34" charset="0"/>
                <a:ea typeface="Amazon Ember" panose="020B0603020204020204" pitchFamily="34" charset="0"/>
                <a:cs typeface="Amazon Ember" panose="020B0603020204020204" pitchFamily="34" charset="0"/>
              </a:rPr>
              <a:t>EBS volume.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spcBef>
                <a:spcPts val="3600"/>
              </a:spcBef>
              <a:spcAft>
                <a:spcPts val="600"/>
              </a:spcAft>
              <a:buNone/>
            </a:pPr>
            <a:r>
              <a:rPr lang="en-US" dirty="0"/>
              <a:t>Attach the volume to an Amazon </a:t>
            </a:r>
            <a:r>
              <a:rPr lang="en-US" b="1" dirty="0">
                <a:latin typeface="Amazon Ember" panose="020B0603020204020204" pitchFamily="34" charset="0"/>
                <a:ea typeface="Amazon Ember" panose="020B0603020204020204" pitchFamily="34" charset="0"/>
                <a:cs typeface="Amazon Ember" panose="020B0603020204020204" pitchFamily="34" charset="0"/>
              </a:rPr>
              <a:t>EC2 instance.</a:t>
            </a:r>
          </a:p>
          <a:p>
            <a:pPr marL="0" indent="0">
              <a:spcBef>
                <a:spcPts val="3600"/>
              </a:spcBef>
              <a:spcAft>
                <a:spcPts val="600"/>
              </a:spcAft>
              <a:buNone/>
            </a:pPr>
            <a:r>
              <a:rPr lang="en-US" dirty="0"/>
              <a:t>Create and configure your </a:t>
            </a:r>
            <a:r>
              <a:rPr lang="en-US" b="1" dirty="0">
                <a:latin typeface="Amazon Ember" panose="020B0603020204020204" pitchFamily="34" charset="0"/>
                <a:ea typeface="Amazon Ember" panose="020B0603020204020204" pitchFamily="34" charset="0"/>
                <a:cs typeface="Amazon Ember" panose="020B0603020204020204" pitchFamily="34" charset="0"/>
              </a:rPr>
              <a:t>file system.</a:t>
            </a:r>
          </a:p>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rPr>
              <a:t>s</a:t>
            </a:r>
            <a:r>
              <a:rPr lang="en-US" b="1" dirty="0">
                <a:latin typeface="Amazon Ember" panose="020B0603020204020204" pitchFamily="34" charset="0"/>
                <a:ea typeface="Amazon Ember" panose="020B0603020204020204" pitchFamily="34" charset="0"/>
                <a:cs typeface="Amazon Ember" panose="020B0603020204020204" pitchFamily="34" charset="0"/>
              </a:rPr>
              <a:t>napshot.</a:t>
            </a:r>
          </a:p>
          <a:p>
            <a:pPr marL="0" indent="0">
              <a:spcBef>
                <a:spcPts val="3000"/>
              </a:spcBef>
              <a:spcAft>
                <a:spcPts val="600"/>
              </a:spcAft>
              <a:buNone/>
            </a:pP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34">
            <a:extLst>
              <a:ext uri="{FF2B5EF4-FFF2-40B4-BE49-F238E27FC236}">
                <a16:creationId xmlns:a16="http://schemas.microsoft.com/office/drawing/2014/main" id="{0DB30520-08BC-ED45-9376-ECAF325666CA}"/>
              </a:ext>
            </a:extLst>
          </p:cNvPr>
          <p:cNvSpPr txBox="1">
            <a:spLocks noChangeAspect="1" noChangeArrowheads="1"/>
          </p:cNvSpPr>
          <p:nvPr/>
        </p:nvSpPr>
        <p:spPr bwMode="auto">
          <a:xfrm>
            <a:off x="1581534" y="3343240"/>
            <a:ext cx="1173089" cy="3693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pic>
        <p:nvPicPr>
          <p:cNvPr id="17" name="Picture 16">
            <a:extLst>
              <a:ext uri="{FF2B5EF4-FFF2-40B4-BE49-F238E27FC236}">
                <a16:creationId xmlns:a16="http://schemas.microsoft.com/office/drawing/2014/main" id="{EF175E19-3D1D-1D42-A765-180011E0E8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5158" y="1610595"/>
            <a:ext cx="1005840" cy="1005840"/>
          </a:xfrm>
          <a:prstGeom prst="rect">
            <a:avLst/>
          </a:prstGeom>
        </p:spPr>
      </p:pic>
      <p:sp>
        <p:nvSpPr>
          <p:cNvPr id="22" name="TextBox 34">
            <a:extLst>
              <a:ext uri="{FF2B5EF4-FFF2-40B4-BE49-F238E27FC236}">
                <a16:creationId xmlns:a16="http://schemas.microsoft.com/office/drawing/2014/main" id="{C97ADC84-3F09-4149-93C0-C5066E857796}"/>
              </a:ext>
            </a:extLst>
          </p:cNvPr>
          <p:cNvSpPr txBox="1">
            <a:spLocks noChangeAspect="1" noChangeArrowheads="1"/>
          </p:cNvSpPr>
          <p:nvPr/>
        </p:nvSpPr>
        <p:spPr bwMode="auto">
          <a:xfrm>
            <a:off x="1581534" y="2401521"/>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6" name="TextBox 34">
            <a:extLst>
              <a:ext uri="{FF2B5EF4-FFF2-40B4-BE49-F238E27FC236}">
                <a16:creationId xmlns:a16="http://schemas.microsoft.com/office/drawing/2014/main" id="{8C324D60-9FC8-5C46-9856-D4BDFFE79A31}"/>
              </a:ext>
            </a:extLst>
          </p:cNvPr>
          <p:cNvSpPr txBox="1">
            <a:spLocks noChangeAspect="1" noChangeArrowheads="1"/>
          </p:cNvSpPr>
          <p:nvPr/>
        </p:nvSpPr>
        <p:spPr bwMode="auto">
          <a:xfrm>
            <a:off x="1581534" y="4276207"/>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7" name="TextBox 26">
            <a:extLst>
              <a:ext uri="{FF2B5EF4-FFF2-40B4-BE49-F238E27FC236}">
                <a16:creationId xmlns:a16="http://schemas.microsoft.com/office/drawing/2014/main" id="{1FD603DE-6AA8-2748-96CE-4C6A34F582C5}"/>
              </a:ext>
            </a:extLst>
          </p:cNvPr>
          <p:cNvSpPr txBox="1"/>
          <p:nvPr/>
        </p:nvSpPr>
        <p:spPr>
          <a:xfrm>
            <a:off x="1848038" y="5284689"/>
            <a:ext cx="640080" cy="274320"/>
          </a:xfrm>
          <a:prstGeom prst="rect">
            <a:avLst/>
          </a:prstGeom>
          <a:noFill/>
        </p:spPr>
        <p:txBody>
          <a:bodyPr wrap="square" lIns="0" tIns="0" rIns="0" bIns="0" rtlCol="0" anchor="t">
            <a:noAutofit/>
          </a:bodyPr>
          <a:lstStyle/>
          <a:p>
            <a:pPr algn="ctr"/>
            <a:r>
              <a:rPr lang="en-US" sz="800" b="1" dirty="0"/>
              <a:t>snapshot</a:t>
            </a:r>
            <a:endParaRPr lang="en-US" sz="1400" b="1" dirty="0"/>
          </a:p>
        </p:txBody>
      </p:sp>
      <p:pic>
        <p:nvPicPr>
          <p:cNvPr id="28" name="Picture 27">
            <a:extLst>
              <a:ext uri="{FF2B5EF4-FFF2-40B4-BE49-F238E27FC236}">
                <a16:creationId xmlns:a16="http://schemas.microsoft.com/office/drawing/2014/main" id="{1173D134-01D2-C74B-9DE5-263C0CF578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3635" y="4663153"/>
            <a:ext cx="448887" cy="548640"/>
          </a:xfrm>
          <a:prstGeom prst="rect">
            <a:avLst/>
          </a:prstGeom>
        </p:spPr>
      </p:pic>
    </p:spTree>
    <p:custDataLst>
      <p:tags r:id="rId1"/>
    </p:custDataLst>
    <p:extLst>
      <p:ext uri="{BB962C8B-B14F-4D97-AF65-F5344CB8AC3E}">
        <p14:creationId xmlns:p14="http://schemas.microsoft.com/office/powerpoint/2010/main" val="67385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Module 2, Section 2 – Core Services - Storage:</a:t>
            </a:r>
          </a:p>
          <a:p>
            <a:pPr marL="950913" lvl="1" indent="-493713">
              <a:spcBef>
                <a:spcPts val="1800"/>
              </a:spcBef>
            </a:pPr>
            <a:r>
              <a:rPr lang="en-US" dirty="0"/>
              <a:t>Part 1: Amazon Elastic Block Store (Amazon EBS)</a:t>
            </a:r>
          </a:p>
          <a:p>
            <a:pPr marL="950913" lvl="1" indent="-493713">
              <a:spcBef>
                <a:spcPts val="1800"/>
              </a:spcBef>
            </a:pPr>
            <a:r>
              <a:rPr lang="en-US" dirty="0"/>
              <a:t>Part 2: Amazon Simple Storage Service (Amazon S3)</a:t>
            </a:r>
          </a:p>
          <a:p>
            <a:pPr marL="950913" lvl="1" indent="-493713">
              <a:spcBef>
                <a:spcPts val="1800"/>
              </a:spcBef>
            </a:pPr>
            <a:r>
              <a:rPr lang="en-US" dirty="0"/>
              <a:t>Part 3: Amazon Elastic File System (Amazon EFS)</a:t>
            </a:r>
          </a:p>
          <a:p>
            <a:pPr marL="950913" lvl="1" indent="-493713">
              <a:spcBef>
                <a:spcPts val="1800"/>
              </a:spcBef>
            </a:pPr>
            <a:r>
              <a:rPr lang="en-US" dirty="0"/>
              <a:t>Part 4: Amazon Glacier</a:t>
            </a:r>
          </a:p>
        </p:txBody>
      </p:sp>
    </p:spTree>
    <p:custDataLst>
      <p:tags r:id="rId1"/>
    </p:custDataLst>
    <p:extLst>
      <p:ext uri="{BB962C8B-B14F-4D97-AF65-F5344CB8AC3E}">
        <p14:creationId xmlns:p14="http://schemas.microsoft.com/office/powerpoint/2010/main" val="2681951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2: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948825"/>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A69AF74F-5AC5-BA4B-A897-A3DBE67B1C9D}"/>
              </a:ext>
            </a:extLst>
          </p:cNvPr>
          <p:cNvSpPr>
            <a:spLocks noGrp="1"/>
          </p:cNvSpPr>
          <p:nvPr>
            <p:ph idx="1"/>
          </p:nvPr>
        </p:nvSpPr>
        <p:spPr>
          <a:xfrm>
            <a:off x="2616345" y="3247397"/>
            <a:ext cx="8427136" cy="2929586"/>
          </a:xfrm>
        </p:spPr>
        <p:txBody>
          <a:bodyPr>
            <a:normAutofit fontScale="70000" lnSpcReduction="20000"/>
          </a:bodyPr>
          <a:lstStyle/>
          <a:p>
            <a:pPr marL="0" lvl="1" indent="0">
              <a:spcBef>
                <a:spcPts val="1800"/>
              </a:spcBef>
              <a:spcAft>
                <a:spcPts val="800"/>
              </a:spcAft>
              <a:buNone/>
            </a:pPr>
            <a:r>
              <a:rPr lang="en-US" b="1" dirty="0"/>
              <a:t>In this lab, you:</a:t>
            </a:r>
          </a:p>
          <a:p>
            <a:pPr marL="342900" lvl="1" indent="-342900">
              <a:spcBef>
                <a:spcPts val="1800"/>
              </a:spcBef>
              <a:spcAft>
                <a:spcPts val="800"/>
              </a:spcAft>
              <a:buFont typeface="Arial" panose="020B0604020202020204" pitchFamily="34" charset="0"/>
              <a:buChar char="•"/>
            </a:pPr>
            <a:r>
              <a:rPr lang="en-US" dirty="0"/>
              <a:t>Created an Amazon EBS volume</a:t>
            </a:r>
          </a:p>
          <a:p>
            <a:pPr marL="342900" lvl="1" indent="-342900">
              <a:spcBef>
                <a:spcPts val="1800"/>
              </a:spcBef>
              <a:spcAft>
                <a:spcPts val="800"/>
              </a:spcAft>
              <a:buFont typeface="Arial" panose="020B0604020202020204" pitchFamily="34" charset="0"/>
              <a:buChar char="•"/>
            </a:pPr>
            <a:r>
              <a:rPr lang="en-US" dirty="0"/>
              <a:t>Attached that volume to an instance</a:t>
            </a:r>
          </a:p>
          <a:p>
            <a:pPr marL="342900" lvl="1" indent="-342900">
              <a:spcBef>
                <a:spcPts val="1800"/>
              </a:spcBef>
              <a:spcAft>
                <a:spcPts val="800"/>
              </a:spcAft>
              <a:buFont typeface="Arial" panose="020B0604020202020204" pitchFamily="34" charset="0"/>
              <a:buChar char="•"/>
            </a:pPr>
            <a:r>
              <a:rPr lang="en-US" dirty="0"/>
              <a:t>Configured the instance to use the virtual disk</a:t>
            </a:r>
          </a:p>
          <a:p>
            <a:pPr marL="342900" lvl="1" indent="-342900">
              <a:spcBef>
                <a:spcPts val="1800"/>
              </a:spcBef>
              <a:spcAft>
                <a:spcPts val="800"/>
              </a:spcAft>
              <a:buFont typeface="Arial" panose="020B0604020202020204" pitchFamily="34" charset="0"/>
              <a:buChar char="•"/>
            </a:pPr>
            <a:r>
              <a:rPr lang="en-US" dirty="0"/>
              <a:t>Created an Amazon EBS snapshot</a:t>
            </a:r>
          </a:p>
          <a:p>
            <a:pPr marL="342900" lvl="1" indent="-342900">
              <a:spcBef>
                <a:spcPts val="1800"/>
              </a:spcBef>
              <a:spcAft>
                <a:spcPts val="800"/>
              </a:spcAft>
              <a:buFont typeface="Arial" panose="020B0604020202020204" pitchFamily="34" charset="0"/>
              <a:buChar char="•"/>
            </a:pPr>
            <a:r>
              <a:rPr lang="en-US" dirty="0"/>
              <a:t>Restored the snapshot</a:t>
            </a:r>
          </a:p>
        </p:txBody>
      </p:sp>
      <p:pic>
        <p:nvPicPr>
          <p:cNvPr id="16" name="Picture 15">
            <a:extLst>
              <a:ext uri="{FF2B5EF4-FFF2-40B4-BE49-F238E27FC236}">
                <a16:creationId xmlns:a16="http://schemas.microsoft.com/office/drawing/2014/main" id="{80239B4B-4410-4E49-B5FF-40537BC749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34264" y="1630789"/>
            <a:ext cx="1005840" cy="1005840"/>
          </a:xfrm>
          <a:prstGeom prst="rect">
            <a:avLst/>
          </a:prstGeom>
        </p:spPr>
      </p:pic>
      <p:pic>
        <p:nvPicPr>
          <p:cNvPr id="17" name="Picture 16" descr="EC2-Instance.png">
            <a:extLst>
              <a:ext uri="{FF2B5EF4-FFF2-40B4-BE49-F238E27FC236}">
                <a16:creationId xmlns:a16="http://schemas.microsoft.com/office/drawing/2014/main" id="{21AB0B17-A2DE-4945-BEA1-4D77229C27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689" r="7706"/>
          <a:stretch/>
        </p:blipFill>
        <p:spPr>
          <a:xfrm>
            <a:off x="3508270" y="1676509"/>
            <a:ext cx="803264" cy="914400"/>
          </a:xfrm>
          <a:prstGeom prst="rect">
            <a:avLst/>
          </a:prstGeom>
        </p:spPr>
      </p:pic>
      <p:sp>
        <p:nvSpPr>
          <p:cNvPr id="18" name="TextBox 34">
            <a:extLst>
              <a:ext uri="{FF2B5EF4-FFF2-40B4-BE49-F238E27FC236}">
                <a16:creationId xmlns:a16="http://schemas.microsoft.com/office/drawing/2014/main" id="{4CA0828C-5892-BB49-838A-9907366A6163}"/>
              </a:ext>
            </a:extLst>
          </p:cNvPr>
          <p:cNvSpPr txBox="1">
            <a:spLocks noChangeAspect="1" noChangeArrowheads="1"/>
          </p:cNvSpPr>
          <p:nvPr/>
        </p:nvSpPr>
        <p:spPr bwMode="auto">
          <a:xfrm>
            <a:off x="3324734" y="2516741"/>
            <a:ext cx="1173089" cy="461665"/>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19" name="TextBox 34">
            <a:extLst>
              <a:ext uri="{FF2B5EF4-FFF2-40B4-BE49-F238E27FC236}">
                <a16:creationId xmlns:a16="http://schemas.microsoft.com/office/drawing/2014/main" id="{6B875FBD-4426-5241-8642-25819247E50C}"/>
              </a:ext>
            </a:extLst>
          </p:cNvPr>
          <p:cNvSpPr txBox="1">
            <a:spLocks noChangeAspect="1" noChangeArrowheads="1"/>
          </p:cNvSpPr>
          <p:nvPr/>
        </p:nvSpPr>
        <p:spPr bwMode="auto">
          <a:xfrm>
            <a:off x="5395244" y="2516741"/>
            <a:ext cx="1173089" cy="276999"/>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0" name="TextBox 19">
            <a:extLst>
              <a:ext uri="{FF2B5EF4-FFF2-40B4-BE49-F238E27FC236}">
                <a16:creationId xmlns:a16="http://schemas.microsoft.com/office/drawing/2014/main" id="{8AF01D8A-BD27-4845-AF1E-8446D1BB259D}"/>
              </a:ext>
            </a:extLst>
          </p:cNvPr>
          <p:cNvSpPr txBox="1"/>
          <p:nvPr/>
        </p:nvSpPr>
        <p:spPr>
          <a:xfrm>
            <a:off x="7331942" y="2510386"/>
            <a:ext cx="763846" cy="283354"/>
          </a:xfrm>
          <a:prstGeom prst="rect">
            <a:avLst/>
          </a:prstGeom>
          <a:noFill/>
        </p:spPr>
        <p:txBody>
          <a:bodyPr wrap="square" lIns="0" tIns="0" rIns="0" bIns="0" rtlCol="0" anchor="t">
            <a:noAutofit/>
          </a:bodyPr>
          <a:lstStyle/>
          <a:p>
            <a:pPr algn="ctr"/>
            <a:r>
              <a:rPr lang="en-US" sz="1200" b="1" dirty="0"/>
              <a:t>Snapshot</a:t>
            </a:r>
          </a:p>
        </p:txBody>
      </p:sp>
      <p:pic>
        <p:nvPicPr>
          <p:cNvPr id="21" name="Picture 20">
            <a:extLst>
              <a:ext uri="{FF2B5EF4-FFF2-40B4-BE49-F238E27FC236}">
                <a16:creationId xmlns:a16="http://schemas.microsoft.com/office/drawing/2014/main" id="{4B5857CC-887F-F54E-9F0B-7804709F95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5754" y="1813669"/>
            <a:ext cx="523702" cy="640080"/>
          </a:xfrm>
          <a:prstGeom prst="rect">
            <a:avLst/>
          </a:prstGeom>
        </p:spPr>
      </p:pic>
      <p:sp>
        <p:nvSpPr>
          <p:cNvPr id="7" name="Right Arrow 6">
            <a:extLst>
              <a:ext uri="{FF2B5EF4-FFF2-40B4-BE49-F238E27FC236}">
                <a16:creationId xmlns:a16="http://schemas.microsoft.com/office/drawing/2014/main" id="{AC9ABB83-71C6-0447-929E-9AC168956DC2}"/>
              </a:ext>
            </a:extLst>
          </p:cNvPr>
          <p:cNvSpPr/>
          <p:nvPr/>
        </p:nvSpPr>
        <p:spPr>
          <a:xfrm>
            <a:off x="4594298" y="2074127"/>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a:extLst>
              <a:ext uri="{FF2B5EF4-FFF2-40B4-BE49-F238E27FC236}">
                <a16:creationId xmlns:a16="http://schemas.microsoft.com/office/drawing/2014/main" id="{F0F58587-6721-A842-AB00-4AA2FB2FFD8B}"/>
              </a:ext>
            </a:extLst>
          </p:cNvPr>
          <p:cNvSpPr/>
          <p:nvPr/>
        </p:nvSpPr>
        <p:spPr>
          <a:xfrm>
            <a:off x="6552932" y="2079302"/>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34">
            <a:extLst>
              <a:ext uri="{FF2B5EF4-FFF2-40B4-BE49-F238E27FC236}">
                <a16:creationId xmlns:a16="http://schemas.microsoft.com/office/drawing/2014/main" id="{2C1DB8B9-3C74-4F4A-8968-9DA04CF9333A}"/>
              </a:ext>
            </a:extLst>
          </p:cNvPr>
          <p:cNvSpPr txBox="1">
            <a:spLocks noChangeAspect="1" noChangeArrowheads="1"/>
          </p:cNvSpPr>
          <p:nvPr/>
        </p:nvSpPr>
        <p:spPr bwMode="auto">
          <a:xfrm>
            <a:off x="4350384" y="2273613"/>
            <a:ext cx="1173089" cy="276999"/>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29" name="TextBox 34">
            <a:extLst>
              <a:ext uri="{FF2B5EF4-FFF2-40B4-BE49-F238E27FC236}">
                <a16:creationId xmlns:a16="http://schemas.microsoft.com/office/drawing/2014/main" id="{A9FADD2A-789C-9546-90B5-8A468A0B8F47}"/>
              </a:ext>
            </a:extLst>
          </p:cNvPr>
          <p:cNvSpPr txBox="1">
            <a:spLocks noChangeAspect="1" noChangeArrowheads="1"/>
          </p:cNvSpPr>
          <p:nvPr/>
        </p:nvSpPr>
        <p:spPr bwMode="auto">
          <a:xfrm>
            <a:off x="6292665" y="2273613"/>
            <a:ext cx="1173089" cy="276999"/>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spTree>
    <p:custDataLst>
      <p:tags r:id="rId1"/>
    </p:custDataLst>
    <p:extLst>
      <p:ext uri="{BB962C8B-B14F-4D97-AF65-F5344CB8AC3E}">
        <p14:creationId xmlns:p14="http://schemas.microsoft.com/office/powerpoint/2010/main" val="241396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a:t>
            </a:r>
            <a:br>
              <a:rPr lang="en-US" sz="4800" dirty="0"/>
            </a:br>
            <a:r>
              <a:rPr lang="en-US" sz="4800" dirty="0"/>
              <a:t>Amazon Simple Storage Service (Amazon S3)</a:t>
            </a:r>
          </a:p>
        </p:txBody>
      </p:sp>
    </p:spTree>
    <p:custDataLst>
      <p:tags r:id="rId1"/>
    </p:custDataLst>
    <p:extLst>
      <p:ext uri="{BB962C8B-B14F-4D97-AF65-F5344CB8AC3E}">
        <p14:creationId xmlns:p14="http://schemas.microsoft.com/office/powerpoint/2010/main" val="19060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804224" y="1673341"/>
            <a:ext cx="4558107" cy="4166708"/>
            <a:chOff x="427553" y="1903958"/>
            <a:chExt cx="1639418" cy="14986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88" y="1903958"/>
              <a:ext cx="1217147" cy="1217147"/>
            </a:xfrm>
            <a:prstGeom prst="rect">
              <a:avLst/>
            </a:prstGeom>
          </p:spPr>
        </p:pic>
        <p:sp>
          <p:nvSpPr>
            <p:cNvPr id="11" name="TextBox 10"/>
            <p:cNvSpPr txBox="1"/>
            <p:nvPr/>
          </p:nvSpPr>
          <p:spPr>
            <a:xfrm>
              <a:off x="427553" y="3092647"/>
              <a:ext cx="1639418" cy="309955"/>
            </a:xfrm>
            <a:prstGeom prst="rect">
              <a:avLst/>
            </a:prstGeom>
            <a:noFill/>
          </p:spPr>
          <p:txBody>
            <a:bodyPr wrap="square" lIns="0" tIns="0" rIns="0" bIns="0" rtlCol="0" anchor="ctr">
              <a:spAutoFit/>
            </a:bodyPr>
            <a:lstStyle/>
            <a:p>
              <a:pPr algn="ctr"/>
              <a:r>
                <a:rPr lang="en-US" sz="2800" b="1" dirty="0"/>
                <a:t>Amazon Simple Storage Service (Amazon S3)</a:t>
              </a:r>
              <a:endParaRPr lang="en-US" sz="6000" b="1" dirty="0"/>
            </a:p>
          </p:txBody>
        </p:sp>
      </p:grpSp>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722646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a:t>
            </a:r>
          </a:p>
        </p:txBody>
      </p:sp>
      <p:sp>
        <p:nvSpPr>
          <p:cNvPr id="3" name="Content Placeholder 2"/>
          <p:cNvSpPr>
            <a:spLocks noGrp="1"/>
          </p:cNvSpPr>
          <p:nvPr>
            <p:ph idx="1"/>
          </p:nvPr>
        </p:nvSpPr>
        <p:spPr>
          <a:xfrm>
            <a:off x="238538" y="1440305"/>
            <a:ext cx="11618182" cy="4913308"/>
          </a:xfrm>
        </p:spPr>
        <p:txBody>
          <a:bodyPr>
            <a:noAutofit/>
          </a:bodyPr>
          <a:lstStyle/>
          <a:p>
            <a:pPr marL="0" indent="0">
              <a:lnSpc>
                <a:spcPct val="120000"/>
              </a:lnSpc>
              <a:spcAft>
                <a:spcPts val="800"/>
              </a:spcAft>
              <a:buNone/>
            </a:pPr>
            <a:r>
              <a:rPr lang="en-US"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Managed cloud storage solution </a:t>
            </a:r>
            <a:r>
              <a:rPr lang="en-US" sz="2000" dirty="0"/>
              <a:t>designed to </a:t>
            </a:r>
            <a:r>
              <a:rPr lang="en-US"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scale seamlessly and </a:t>
            </a:r>
            <a:r>
              <a:rPr lang="en-US" sz="2000" dirty="0"/>
              <a:t>provide </a:t>
            </a:r>
            <a:r>
              <a:rPr lang="en-US"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99.999999999% durability</a:t>
            </a:r>
            <a:r>
              <a:rPr lang="en-US" sz="2000" b="1" dirty="0">
                <a:solidFill>
                  <a:srgbClr val="0070C0"/>
                </a:solidFill>
              </a:rPr>
              <a:t>.</a:t>
            </a:r>
          </a:p>
          <a:p>
            <a:pPr marL="457200" lvl="1" indent="-457200">
              <a:lnSpc>
                <a:spcPct val="110000"/>
              </a:lnSpc>
              <a:spcBef>
                <a:spcPts val="600"/>
              </a:spcBef>
            </a:pPr>
            <a:r>
              <a:rPr lang="en-US" sz="2000" dirty="0"/>
              <a:t>Store as many objects as you want.</a:t>
            </a:r>
          </a:p>
          <a:p>
            <a:pPr marL="457200" lvl="1" indent="-457200">
              <a:lnSpc>
                <a:spcPct val="110000"/>
              </a:lnSpc>
              <a:spcBef>
                <a:spcPts val="600"/>
              </a:spcBef>
            </a:pPr>
            <a:r>
              <a:rPr lang="en-US" sz="2000" dirty="0"/>
              <a:t>Bucket names must be unique across all existing bucket names in Amazon S3.</a:t>
            </a:r>
          </a:p>
          <a:p>
            <a:pPr marL="457200" lvl="1" indent="-457200">
              <a:lnSpc>
                <a:spcPct val="110000"/>
              </a:lnSpc>
              <a:spcBef>
                <a:spcPts val="600"/>
              </a:spcBef>
            </a:pPr>
            <a:r>
              <a:rPr lang="en-US" sz="2000" dirty="0"/>
              <a:t>Amazon S3 cannot be used as a bootable drive.</a:t>
            </a:r>
          </a:p>
          <a:p>
            <a:pPr marL="457200" lvl="1" indent="-457200">
              <a:lnSpc>
                <a:spcPct val="110000"/>
              </a:lnSpc>
              <a:spcBef>
                <a:spcPts val="600"/>
              </a:spcBef>
            </a:pPr>
            <a:r>
              <a:rPr lang="en-US" sz="2000" dirty="0"/>
              <a:t>Data is stored redundantly.</a:t>
            </a:r>
          </a:p>
          <a:p>
            <a:pPr marL="457200" lvl="1" indent="-457200">
              <a:lnSpc>
                <a:spcPct val="110000"/>
              </a:lnSpc>
              <a:spcBef>
                <a:spcPts val="600"/>
              </a:spcBef>
            </a:pPr>
            <a:r>
              <a:rPr lang="en-US" sz="2000" dirty="0"/>
              <a:t>Access Amazon S3 with the AWS Management Console, one of the Software Development Kits (SDKs), or a third-party solution.</a:t>
            </a:r>
          </a:p>
          <a:p>
            <a:pPr marL="457200" lvl="1" indent="-457200">
              <a:lnSpc>
                <a:spcPct val="110000"/>
              </a:lnSpc>
              <a:spcBef>
                <a:spcPts val="600"/>
              </a:spcBef>
            </a:pPr>
            <a:r>
              <a:rPr lang="en-US" sz="2000" dirty="0"/>
              <a:t>Object uploads or deletes can trigger notifications, workflows, or even scripts.</a:t>
            </a:r>
          </a:p>
          <a:p>
            <a:pPr marL="457200" lvl="1" indent="-457200">
              <a:lnSpc>
                <a:spcPct val="110000"/>
              </a:lnSpc>
              <a:spcBef>
                <a:spcPts val="600"/>
              </a:spcBef>
            </a:pPr>
            <a:r>
              <a:rPr lang="en-US" sz="2000" dirty="0"/>
              <a:t>Data in transit and at rest can be encrypted automatically.</a:t>
            </a:r>
          </a:p>
          <a:p>
            <a:pPr marL="457200" lvl="1" indent="-457200">
              <a:lnSpc>
                <a:spcPct val="110000"/>
              </a:lnSpc>
              <a:spcBef>
                <a:spcPts val="600"/>
              </a:spcBef>
            </a:pPr>
            <a:r>
              <a:rPr lang="en-US" sz="2000" dirty="0"/>
              <a:t>Storage class analysis (Amazon S3 Analytics) to analyze storage access patterns and transition the right data to the right storage class.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1305505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Storage Classes</a:t>
            </a:r>
          </a:p>
        </p:txBody>
      </p:sp>
      <p:sp>
        <p:nvSpPr>
          <p:cNvPr id="3" name="Content Placeholder 2"/>
          <p:cNvSpPr>
            <a:spLocks noGrp="1"/>
          </p:cNvSpPr>
          <p:nvPr>
            <p:ph idx="1"/>
          </p:nvPr>
        </p:nvSpPr>
        <p:spPr>
          <a:xfrm>
            <a:off x="238538" y="1440305"/>
            <a:ext cx="11330609" cy="4913308"/>
          </a:xfrm>
        </p:spPr>
        <p:txBody>
          <a:bodyPr>
            <a:normAutofit lnSpcReduction="10000"/>
          </a:bodyPr>
          <a:lstStyle/>
          <a:p>
            <a:pPr marL="457200" lvl="1" indent="-457200">
              <a:lnSpc>
                <a:spcPct val="110000"/>
              </a:lnSpc>
              <a:spcBef>
                <a:spcPts val="1000"/>
              </a:spcBef>
              <a:spcAft>
                <a:spcPts val="800"/>
              </a:spcAft>
            </a:pPr>
            <a:r>
              <a:rPr lang="en-US" sz="3000" dirty="0"/>
              <a:t>Amazon S3 offers a range of object-level storage classes designed for different use cases:</a:t>
            </a:r>
          </a:p>
          <a:p>
            <a:pPr marL="914400" lvl="2" indent="-457200">
              <a:lnSpc>
                <a:spcPct val="110000"/>
              </a:lnSpc>
              <a:spcBef>
                <a:spcPts val="1000"/>
              </a:spcBef>
              <a:spcAft>
                <a:spcPts val="800"/>
              </a:spcAft>
            </a:pPr>
            <a:r>
              <a:rPr lang="en-US" sz="2600" dirty="0"/>
              <a:t>S3 Standard</a:t>
            </a:r>
          </a:p>
          <a:p>
            <a:pPr marL="914400" lvl="2" indent="-457200">
              <a:lnSpc>
                <a:spcPct val="110000"/>
              </a:lnSpc>
              <a:spcBef>
                <a:spcPts val="1000"/>
              </a:spcBef>
              <a:spcAft>
                <a:spcPts val="800"/>
              </a:spcAft>
            </a:pPr>
            <a:r>
              <a:rPr lang="en-US" sz="2600" dirty="0"/>
              <a:t>S3 Intelligent-</a:t>
            </a:r>
            <a:r>
              <a:rPr lang="en-US" sz="2600" dirty="0" err="1"/>
              <a:t>Tiering</a:t>
            </a:r>
            <a:endParaRPr lang="en-US" sz="2600" dirty="0"/>
          </a:p>
          <a:p>
            <a:pPr marL="914400" lvl="2" indent="-457200">
              <a:lnSpc>
                <a:spcPct val="110000"/>
              </a:lnSpc>
              <a:spcBef>
                <a:spcPts val="1000"/>
              </a:spcBef>
              <a:spcAft>
                <a:spcPts val="800"/>
              </a:spcAft>
            </a:pPr>
            <a:r>
              <a:rPr lang="en-US" sz="2600" dirty="0"/>
              <a:t>S3 Standard-Infrequent Access (S3 Standard-IA)</a:t>
            </a:r>
          </a:p>
          <a:p>
            <a:pPr marL="914400" lvl="2" indent="-457200">
              <a:lnSpc>
                <a:spcPct val="110000"/>
              </a:lnSpc>
              <a:spcBef>
                <a:spcPts val="1000"/>
              </a:spcBef>
              <a:spcAft>
                <a:spcPts val="800"/>
              </a:spcAft>
            </a:pPr>
            <a:r>
              <a:rPr lang="en-US" sz="2600" dirty="0"/>
              <a:t>S3 One Zone-Infrequent Access (S3 One Zone-IA)</a:t>
            </a:r>
          </a:p>
          <a:p>
            <a:pPr marL="914400" lvl="2" indent="-457200">
              <a:lnSpc>
                <a:spcPct val="110000"/>
              </a:lnSpc>
              <a:spcBef>
                <a:spcPts val="1000"/>
              </a:spcBef>
              <a:spcAft>
                <a:spcPts val="800"/>
              </a:spcAft>
            </a:pPr>
            <a:r>
              <a:rPr lang="en-US" sz="2600" dirty="0"/>
              <a:t>Amazon S3 Glacier (S3 Glacier)</a:t>
            </a:r>
          </a:p>
          <a:p>
            <a:pPr marL="914400" lvl="2" indent="-457200">
              <a:lnSpc>
                <a:spcPct val="110000"/>
              </a:lnSpc>
              <a:spcBef>
                <a:spcPts val="1000"/>
              </a:spcBef>
              <a:spcAft>
                <a:spcPts val="800"/>
              </a:spcAft>
            </a:pPr>
            <a:r>
              <a:rPr lang="en-US" sz="2600" dirty="0"/>
              <a:t>Amazon S3 Glacier Deep Archive (S3 Glacier Deep Archive)</a:t>
            </a:r>
          </a:p>
          <a:p>
            <a:pPr marL="914400" lvl="2" indent="-457200">
              <a:lnSpc>
                <a:spcPct val="110000"/>
              </a:lnSpc>
              <a:spcBef>
                <a:spcPts val="1000"/>
              </a:spcBef>
              <a:spcAft>
                <a:spcPts val="800"/>
              </a:spcAft>
            </a:pPr>
            <a:endParaRPr lang="en-US" sz="2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1513413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Amazon S3</a:t>
            </a:r>
          </a:p>
        </p:txBody>
      </p:sp>
      <p:sp>
        <p:nvSpPr>
          <p:cNvPr id="29" name="Content Placeholder 2"/>
          <p:cNvSpPr>
            <a:spLocks noGrp="1"/>
          </p:cNvSpPr>
          <p:nvPr>
            <p:ph idx="1"/>
          </p:nvPr>
        </p:nvSpPr>
        <p:spPr>
          <a:xfrm>
            <a:off x="3370880" y="1398133"/>
            <a:ext cx="8326714" cy="1708485"/>
          </a:xfrm>
        </p:spPr>
        <p:txBody>
          <a:bodyPr>
            <a:noAutofit/>
          </a:bodyPr>
          <a:lstStyle/>
          <a:p>
            <a:pPr marL="4233" lvl="1" indent="0">
              <a:spcBef>
                <a:spcPts val="1200"/>
              </a:spcBef>
              <a:buNone/>
            </a:pPr>
            <a:r>
              <a:rPr lang="en-US" sz="2800" dirty="0"/>
              <a:t>To upload your data (photos, videos, documents, etc.): </a:t>
            </a:r>
          </a:p>
          <a:p>
            <a:pPr marL="766214" lvl="1" indent="-452955">
              <a:spcBef>
                <a:spcPts val="1200"/>
              </a:spcBef>
              <a:buSzPct val="100000"/>
              <a:buFont typeface="+mj-lt"/>
              <a:buAutoNum type="arabicPeriod"/>
            </a:pPr>
            <a:r>
              <a:rPr lang="en-US" sz="2800" dirty="0"/>
              <a:t>Create a </a:t>
            </a:r>
            <a:r>
              <a:rPr lang="en-US" sz="2800" b="1" dirty="0">
                <a:solidFill>
                  <a:srgbClr val="0070C0"/>
                </a:solidFill>
              </a:rPr>
              <a:t>bucket</a:t>
            </a:r>
            <a:r>
              <a:rPr lang="en-US" sz="2800" dirty="0"/>
              <a:t> in one of the AWS Regions.</a:t>
            </a:r>
          </a:p>
          <a:p>
            <a:pPr marL="766214" lvl="1" indent="-452955">
              <a:spcBef>
                <a:spcPts val="1200"/>
              </a:spcBef>
              <a:buSzPct val="100000"/>
              <a:buFont typeface="+mj-lt"/>
              <a:buAutoNum type="arabicPeriod"/>
            </a:pPr>
            <a:r>
              <a:rPr lang="en-US" sz="2800" dirty="0"/>
              <a:t>Upload any number of </a:t>
            </a:r>
            <a:r>
              <a:rPr lang="en-US" sz="2800" b="1" dirty="0">
                <a:solidFill>
                  <a:srgbClr val="0070C0"/>
                </a:solidFill>
              </a:rPr>
              <a:t>objects</a:t>
            </a:r>
            <a:r>
              <a:rPr lang="en-US" sz="2800" dirty="0"/>
              <a:t> to the bucket.</a:t>
            </a:r>
          </a:p>
        </p:txBody>
      </p:sp>
      <p:pic>
        <p:nvPicPr>
          <p:cNvPr id="31" name="Picture 31" descr="S3.png"/>
          <p:cNvPicPr>
            <a:picLocks noChangeAspect="1"/>
          </p:cNvPicPr>
          <p:nvPr/>
        </p:nvPicPr>
        <p:blipFill rotWithShape="1">
          <a:blip r:embed="rId4" cstate="screen">
            <a:extLst>
              <a:ext uri="{28A0092B-C50C-407E-A947-70E740481C1C}">
                <a14:useLocalDpi xmlns:a14="http://schemas.microsoft.com/office/drawing/2010/main"/>
              </a:ext>
            </a:extLst>
          </a:blip>
          <a:srcRect b="-6311"/>
          <a:stretch/>
        </p:blipFill>
        <p:spPr bwMode="auto">
          <a:xfrm>
            <a:off x="1241957" y="1534862"/>
            <a:ext cx="975403" cy="103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46"/>
          <p:cNvSpPr txBox="1">
            <a:spLocks noChangeArrowheads="1"/>
          </p:cNvSpPr>
          <p:nvPr/>
        </p:nvSpPr>
        <p:spPr bwMode="auto">
          <a:xfrm>
            <a:off x="1019412" y="1288186"/>
            <a:ext cx="143513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400" b="1" dirty="0">
                <a:latin typeface="Arial" charset="0"/>
                <a:cs typeface="Arial" charset="0"/>
              </a:rPr>
              <a:t>Amazon S3</a:t>
            </a:r>
          </a:p>
        </p:txBody>
      </p:sp>
      <p:pic>
        <p:nvPicPr>
          <p:cNvPr id="36" name="Picture 51" descr="S3-Bucket.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45861" y="3018152"/>
            <a:ext cx="975403" cy="97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TextBox 52"/>
          <p:cNvSpPr txBox="1">
            <a:spLocks noChangeArrowheads="1"/>
          </p:cNvSpPr>
          <p:nvPr/>
        </p:nvSpPr>
        <p:spPr bwMode="auto">
          <a:xfrm>
            <a:off x="980301" y="3909197"/>
            <a:ext cx="147949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rial" charset="0"/>
                <a:cs typeface="Arial" charset="0"/>
              </a:rPr>
              <a:t>[bucket name]</a:t>
            </a:r>
            <a:endParaRPr lang="en-US" sz="1867" i="1" dirty="0">
              <a:latin typeface="Arial" charset="0"/>
              <a:cs typeface="Arial" charset="0"/>
            </a:endParaRPr>
          </a:p>
        </p:txBody>
      </p:sp>
      <p:pic>
        <p:nvPicPr>
          <p:cNvPr id="45" name="Picture 44" descr="Multimedia.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3334" y="4589127"/>
            <a:ext cx="975360" cy="975360"/>
          </a:xfrm>
          <a:prstGeom prst="rect">
            <a:avLst/>
          </a:prstGeom>
        </p:spPr>
      </p:pic>
      <p:sp>
        <p:nvSpPr>
          <p:cNvPr id="46" name="TextBox 52"/>
          <p:cNvSpPr txBox="1">
            <a:spLocks noChangeArrowheads="1"/>
          </p:cNvSpPr>
          <p:nvPr/>
        </p:nvSpPr>
        <p:spPr bwMode="auto">
          <a:xfrm>
            <a:off x="957962" y="5540440"/>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rial" charset="0"/>
                <a:cs typeface="Arial" charset="0"/>
              </a:rPr>
              <a:t>Preview2.mp4</a:t>
            </a:r>
            <a:endParaRPr lang="en-US" sz="1867" i="1" dirty="0">
              <a:latin typeface="Arial" charset="0"/>
              <a:cs typeface="Arial" charset="0"/>
            </a:endParaRPr>
          </a:p>
        </p:txBody>
      </p:sp>
      <p:sp>
        <p:nvSpPr>
          <p:cNvPr id="47" name="Rounded Rectangle 46"/>
          <p:cNvSpPr/>
          <p:nvPr/>
        </p:nvSpPr>
        <p:spPr>
          <a:xfrm>
            <a:off x="864464" y="2815817"/>
            <a:ext cx="1724884" cy="358546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48" name="TextBox 33"/>
          <p:cNvSpPr txBox="1">
            <a:spLocks noChangeArrowheads="1"/>
          </p:cNvSpPr>
          <p:nvPr/>
        </p:nvSpPr>
        <p:spPr bwMode="auto">
          <a:xfrm>
            <a:off x="945244" y="5852888"/>
            <a:ext cx="1591392" cy="461665"/>
          </a:xfrm>
          <a:prstGeom prst="rect">
            <a:avLst/>
          </a:prstGeom>
          <a:noFill/>
          <a:ln w="9525">
            <a:noFill/>
            <a:miter lim="800000"/>
            <a:headEnd/>
            <a:tailEnd/>
          </a:ln>
        </p:spPr>
        <p:txBody>
          <a:bodyPr wrap="square">
            <a:spAutoFit/>
          </a:bodyPr>
          <a:lstStyle/>
          <a:p>
            <a:pPr algn="ctr"/>
            <a:r>
              <a:rPr lang="en-US" sz="1200" b="1" dirty="0">
                <a:latin typeface="+mj-lt"/>
                <a:ea typeface="Verdana" pitchFamily="34" charset="0"/>
                <a:cs typeface="Helvetica Neue"/>
              </a:rPr>
              <a:t>Tokyo Region    (ap-northeast-1)</a:t>
            </a:r>
          </a:p>
        </p:txBody>
      </p:sp>
      <p:sp>
        <p:nvSpPr>
          <p:cNvPr id="51" name="TextBox 52"/>
          <p:cNvSpPr txBox="1">
            <a:spLocks noChangeArrowheads="1"/>
          </p:cNvSpPr>
          <p:nvPr/>
        </p:nvSpPr>
        <p:spPr bwMode="auto">
          <a:xfrm>
            <a:off x="2750278" y="3591949"/>
            <a:ext cx="136171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a:latin typeface="Arial" charset="0"/>
                <a:cs typeface="Arial" charset="0"/>
              </a:rPr>
              <a:t>Bucket</a:t>
            </a:r>
            <a:endParaRPr lang="en-US" sz="1867" dirty="0">
              <a:latin typeface="Arial" charset="0"/>
              <a:cs typeface="Arial" charset="0"/>
            </a:endParaRPr>
          </a:p>
        </p:txBody>
      </p:sp>
      <p:sp>
        <p:nvSpPr>
          <p:cNvPr id="52" name="TextBox 52"/>
          <p:cNvSpPr txBox="1">
            <a:spLocks noChangeArrowheads="1"/>
          </p:cNvSpPr>
          <p:nvPr/>
        </p:nvSpPr>
        <p:spPr bwMode="auto">
          <a:xfrm>
            <a:off x="2713564" y="5163100"/>
            <a:ext cx="136171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a:latin typeface="Arial" charset="0"/>
                <a:cs typeface="Arial" charset="0"/>
              </a:rPr>
              <a:t>Object</a:t>
            </a:r>
            <a:endParaRPr lang="en-US" sz="2667" dirty="0">
              <a:latin typeface="Arial" charset="0"/>
              <a:cs typeface="Arial" charset="0"/>
            </a:endParaRPr>
          </a:p>
        </p:txBody>
      </p:sp>
      <p:sp>
        <p:nvSpPr>
          <p:cNvPr id="55" name="TextBox 52"/>
          <p:cNvSpPr txBox="1">
            <a:spLocks noChangeArrowheads="1"/>
          </p:cNvSpPr>
          <p:nvPr/>
        </p:nvSpPr>
        <p:spPr bwMode="auto">
          <a:xfrm>
            <a:off x="2992162" y="5728385"/>
            <a:ext cx="9276039" cy="287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67" b="1" i="1" dirty="0">
                <a:latin typeface="Arial" charset="0"/>
                <a:cs typeface="Arial" charset="0"/>
              </a:rPr>
              <a:t>https://s3-ap-northeast-1.amazonaws.com/[bucket name]/</a:t>
            </a:r>
            <a:r>
              <a:rPr lang="en-US" sz="1867" b="1" i="1" dirty="0">
                <a:solidFill>
                  <a:srgbClr val="FF9933"/>
                </a:solidFill>
                <a:latin typeface="Arial" charset="0"/>
                <a:cs typeface="Arial" charset="0"/>
              </a:rPr>
              <a:t>Preview2.mp4</a:t>
            </a:r>
            <a:endParaRPr lang="en-US" sz="2133" b="1" i="1" dirty="0">
              <a:solidFill>
                <a:srgbClr val="FF9933"/>
              </a:solidFill>
              <a:latin typeface="Arial" charset="0"/>
              <a:cs typeface="Arial" charset="0"/>
            </a:endParaRPr>
          </a:p>
        </p:txBody>
      </p:sp>
      <p:cxnSp>
        <p:nvCxnSpPr>
          <p:cNvPr id="14" name="Straight Connector 13"/>
          <p:cNvCxnSpPr>
            <a:stCxn id="31" idx="2"/>
            <a:endCxn id="36" idx="0"/>
          </p:cNvCxnSpPr>
          <p:nvPr/>
        </p:nvCxnSpPr>
        <p:spPr>
          <a:xfrm>
            <a:off x="1729658" y="2571402"/>
            <a:ext cx="3904" cy="44674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a:stCxn id="37" idx="2"/>
            <a:endCxn id="45" idx="0"/>
          </p:cNvCxnSpPr>
          <p:nvPr/>
        </p:nvCxnSpPr>
        <p:spPr>
          <a:xfrm>
            <a:off x="1720050" y="4155418"/>
            <a:ext cx="964" cy="433709"/>
          </a:xfrm>
          <a:prstGeom prst="line">
            <a:avLst/>
          </a:prstGeom>
          <a:ln w="28575"/>
        </p:spPr>
        <p:style>
          <a:lnRef idx="1">
            <a:schemeClr val="dk1"/>
          </a:lnRef>
          <a:fillRef idx="0">
            <a:schemeClr val="dk1"/>
          </a:fillRef>
          <a:effectRef idx="0">
            <a:schemeClr val="dk1"/>
          </a:effectRef>
          <a:fontRef idx="minor">
            <a:schemeClr val="tx1"/>
          </a:fontRef>
        </p:style>
      </p:cxnSp>
      <p:sp>
        <p:nvSpPr>
          <p:cNvPr id="58" name="TextBox 52"/>
          <p:cNvSpPr txBox="1">
            <a:spLocks noChangeArrowheads="1"/>
          </p:cNvSpPr>
          <p:nvPr/>
        </p:nvSpPr>
        <p:spPr bwMode="auto">
          <a:xfrm>
            <a:off x="2992162" y="4118601"/>
            <a:ext cx="9276039" cy="287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67" b="1" i="1" dirty="0">
                <a:latin typeface="Arial" charset="0"/>
                <a:cs typeface="Arial" charset="0"/>
              </a:rPr>
              <a:t>https://</a:t>
            </a:r>
            <a:r>
              <a:rPr lang="en-US" sz="1867" b="1" i="1" dirty="0">
                <a:solidFill>
                  <a:srgbClr val="FF9933"/>
                </a:solidFill>
                <a:latin typeface="Arial" charset="0"/>
                <a:cs typeface="Arial" charset="0"/>
              </a:rPr>
              <a:t>s3-ap-northeast-1</a:t>
            </a:r>
            <a:r>
              <a:rPr lang="en-US" sz="1867" b="1" i="1" dirty="0">
                <a:latin typeface="Arial" charset="0"/>
                <a:cs typeface="Arial" charset="0"/>
              </a:rPr>
              <a:t>.amazonaws.com/</a:t>
            </a:r>
            <a:r>
              <a:rPr lang="en-US" sz="1867" b="1" i="1" dirty="0">
                <a:solidFill>
                  <a:srgbClr val="FF9933"/>
                </a:solidFill>
                <a:latin typeface="Arial" charset="0"/>
                <a:cs typeface="Arial" charset="0"/>
              </a:rPr>
              <a:t>[bucket name]/</a:t>
            </a:r>
            <a:endParaRPr lang="en-US" sz="2133" b="1" i="1" dirty="0">
              <a:solidFill>
                <a:srgbClr val="FF9933"/>
              </a:solidFill>
              <a:latin typeface="Arial" charset="0"/>
              <a:cs typeface="Arial" charset="0"/>
            </a:endParaRPr>
          </a:p>
        </p:txBody>
      </p:sp>
      <p:sp>
        <p:nvSpPr>
          <p:cNvPr id="59" name="TextBox 52"/>
          <p:cNvSpPr txBox="1">
            <a:spLocks noChangeArrowheads="1"/>
          </p:cNvSpPr>
          <p:nvPr/>
        </p:nvSpPr>
        <p:spPr bwMode="auto">
          <a:xfrm>
            <a:off x="3977165" y="4798415"/>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Arial" charset="0"/>
                <a:cs typeface="Arial" charset="0"/>
              </a:rPr>
              <a:t>Region code</a:t>
            </a:r>
            <a:endParaRPr lang="en-US" sz="1867" b="1" dirty="0">
              <a:solidFill>
                <a:schemeClr val="accent2"/>
              </a:solidFill>
              <a:latin typeface="Arial" charset="0"/>
              <a:cs typeface="Arial" charset="0"/>
            </a:endParaRPr>
          </a:p>
        </p:txBody>
      </p:sp>
      <p:sp>
        <p:nvSpPr>
          <p:cNvPr id="17" name="Right Brace 16"/>
          <p:cNvSpPr/>
          <p:nvPr/>
        </p:nvSpPr>
        <p:spPr>
          <a:xfrm rot="5400000">
            <a:off x="4568099" y="3552882"/>
            <a:ext cx="369333" cy="2021299"/>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62" name="TextBox 52"/>
          <p:cNvSpPr txBox="1">
            <a:spLocks noChangeArrowheads="1"/>
          </p:cNvSpPr>
          <p:nvPr/>
        </p:nvSpPr>
        <p:spPr bwMode="auto">
          <a:xfrm>
            <a:off x="7792704" y="4798415"/>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Arial" charset="0"/>
                <a:cs typeface="Arial" charset="0"/>
              </a:rPr>
              <a:t>Bucket name</a:t>
            </a:r>
            <a:endParaRPr lang="en-US" sz="1867" b="1" dirty="0">
              <a:solidFill>
                <a:schemeClr val="accent2"/>
              </a:solidFill>
              <a:latin typeface="Arial" charset="0"/>
              <a:cs typeface="Arial" charset="0"/>
            </a:endParaRPr>
          </a:p>
        </p:txBody>
      </p:sp>
      <p:sp>
        <p:nvSpPr>
          <p:cNvPr id="63" name="Right Brace 62"/>
          <p:cNvSpPr/>
          <p:nvPr/>
        </p:nvSpPr>
        <p:spPr>
          <a:xfrm rot="5400000">
            <a:off x="8383639" y="3779821"/>
            <a:ext cx="369333" cy="1621409"/>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64" name="TextBox 52"/>
          <p:cNvSpPr txBox="1">
            <a:spLocks noChangeArrowheads="1"/>
          </p:cNvSpPr>
          <p:nvPr/>
        </p:nvSpPr>
        <p:spPr bwMode="auto">
          <a:xfrm>
            <a:off x="9461260" y="639976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Arial" charset="0"/>
                <a:cs typeface="Arial" charset="0"/>
              </a:rPr>
              <a:t>Key</a:t>
            </a:r>
            <a:endParaRPr lang="en-US" sz="1867" b="1" dirty="0">
              <a:solidFill>
                <a:schemeClr val="accent2"/>
              </a:solidFill>
              <a:latin typeface="Arial" charset="0"/>
              <a:cs typeface="Arial" charset="0"/>
            </a:endParaRPr>
          </a:p>
        </p:txBody>
      </p:sp>
      <p:sp>
        <p:nvSpPr>
          <p:cNvPr id="65" name="Right Brace 64"/>
          <p:cNvSpPr/>
          <p:nvPr/>
        </p:nvSpPr>
        <p:spPr>
          <a:xfrm rot="5400000">
            <a:off x="10049039" y="5347893"/>
            <a:ext cx="369333" cy="163398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17014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Redundantly Stored in Region</a:t>
            </a:r>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810774" y="1871973"/>
            <a:ext cx="7970790" cy="4256763"/>
          </a:xfrm>
        </p:spPr>
      </p:pic>
      <p:sp>
        <p:nvSpPr>
          <p:cNvPr id="12" name="Rectangle 11"/>
          <p:cNvSpPr/>
          <p:nvPr/>
        </p:nvSpPr>
        <p:spPr>
          <a:xfrm>
            <a:off x="2457449" y="2646970"/>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963867" y="2597409"/>
            <a:ext cx="2409634" cy="369332"/>
          </a:xfrm>
          <a:prstGeom prst="rect">
            <a:avLst/>
          </a:prstGeom>
          <a:noFill/>
        </p:spPr>
        <p:txBody>
          <a:bodyPr wrap="none" rtlCol="0">
            <a:spAutoFit/>
          </a:bodyPr>
          <a:lstStyle/>
          <a:p>
            <a:r>
              <a:rPr lang="en-US" dirty="0">
                <a:solidFill>
                  <a:srgbClr val="FF9900"/>
                </a:solidFill>
                <a:latin typeface="Amazon Ember" panose="02000000000000000000" pitchFamily="2" charset="0"/>
                <a:ea typeface="Amazon Ember" panose="02000000000000000000" pitchFamily="2" charset="0"/>
              </a:rPr>
              <a:t>media/welcome.mp4</a:t>
            </a:r>
          </a:p>
        </p:txBody>
      </p:sp>
      <p:sp>
        <p:nvSpPr>
          <p:cNvPr id="16" name="Rectangle 15"/>
          <p:cNvSpPr/>
          <p:nvPr/>
        </p:nvSpPr>
        <p:spPr>
          <a:xfrm>
            <a:off x="2228849" y="4690104"/>
            <a:ext cx="1898651" cy="82169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228849" y="4467637"/>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sp>
        <p:nvSpPr>
          <p:cNvPr id="18" name="Rectangle 17"/>
          <p:cNvSpPr/>
          <p:nvPr/>
        </p:nvSpPr>
        <p:spPr>
          <a:xfrm>
            <a:off x="4616449" y="4979756"/>
            <a:ext cx="4749801" cy="57649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616449"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1" name="TextBox 20"/>
          <p:cNvSpPr txBox="1"/>
          <p:nvPr/>
        </p:nvSpPr>
        <p:spPr>
          <a:xfrm>
            <a:off x="6422665"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4" name="TextBox 23"/>
          <p:cNvSpPr txBox="1"/>
          <p:nvPr/>
        </p:nvSpPr>
        <p:spPr>
          <a:xfrm>
            <a:off x="8074822"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5" name="Rectangle 24"/>
          <p:cNvSpPr/>
          <p:nvPr/>
        </p:nvSpPr>
        <p:spPr>
          <a:xfrm>
            <a:off x="8201173" y="5776948"/>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8201173" y="5758483"/>
            <a:ext cx="1152880" cy="461665"/>
          </a:xfrm>
          <a:prstGeom prst="rect">
            <a:avLst/>
          </a:prstGeom>
          <a:noFill/>
        </p:spPr>
        <p:txBody>
          <a:bodyPr wrap="none" rtlCol="0">
            <a:spAutoFit/>
          </a:bodyPr>
          <a:lstStyle/>
          <a:p>
            <a:r>
              <a:rPr lang="en-US" sz="2400" dirty="0">
                <a:latin typeface="Amazon Ember" panose="02000000000000000000" pitchFamily="2" charset="0"/>
                <a:ea typeface="Amazon Ember" panose="02000000000000000000" pitchFamily="2" charset="0"/>
              </a:rPr>
              <a:t>Region</a:t>
            </a:r>
          </a:p>
        </p:txBody>
      </p:sp>
      <p:pic>
        <p:nvPicPr>
          <p:cNvPr id="15" name="Content Placeholder 3">
            <a:extLst>
              <a:ext uri="{FF2B5EF4-FFF2-40B4-BE49-F238E27FC236}">
                <a16:creationId xmlns:a16="http://schemas.microsoft.com/office/drawing/2014/main" id="{345B6C7E-4EDC-1B45-9C1D-375161421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174" y="2024373"/>
            <a:ext cx="7970790" cy="4256763"/>
          </a:xfrm>
          <a:prstGeom prst="rect">
            <a:avLst/>
          </a:prstGeom>
        </p:spPr>
      </p:pic>
      <p:pic>
        <p:nvPicPr>
          <p:cNvPr id="19" name="Picture 18">
            <a:extLst>
              <a:ext uri="{FF2B5EF4-FFF2-40B4-BE49-F238E27FC236}">
                <a16:creationId xmlns:a16="http://schemas.microsoft.com/office/drawing/2014/main" id="{20E06B8E-5990-1B45-8CA3-D3D2CAD8B1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pic>
        <p:nvPicPr>
          <p:cNvPr id="3" name="Picture 2">
            <a:extLst>
              <a:ext uri="{FF2B5EF4-FFF2-40B4-BE49-F238E27FC236}">
                <a16:creationId xmlns:a16="http://schemas.microsoft.com/office/drawing/2014/main" id="{952918CA-DF63-E24D-B8E3-A72F935022E1}"/>
              </a:ext>
            </a:extLst>
          </p:cNvPr>
          <p:cNvPicPr>
            <a:picLocks noChangeAspect="1"/>
          </p:cNvPicPr>
          <p:nvPr/>
        </p:nvPicPr>
        <p:blipFill>
          <a:blip r:embed="rId6"/>
          <a:stretch>
            <a:fillRect/>
          </a:stretch>
        </p:blipFill>
        <p:spPr>
          <a:xfrm>
            <a:off x="8379333" y="3022159"/>
            <a:ext cx="1347646" cy="2687633"/>
          </a:xfrm>
          <a:prstGeom prst="rect">
            <a:avLst/>
          </a:prstGeom>
        </p:spPr>
      </p:pic>
      <p:sp>
        <p:nvSpPr>
          <p:cNvPr id="6" name="Rounded Rectangle 5">
            <a:extLst>
              <a:ext uri="{FF2B5EF4-FFF2-40B4-BE49-F238E27FC236}">
                <a16:creationId xmlns:a16="http://schemas.microsoft.com/office/drawing/2014/main" id="{A68EDEAA-B077-B64A-A10F-4467A5664469}"/>
              </a:ext>
            </a:extLst>
          </p:cNvPr>
          <p:cNvSpPr/>
          <p:nvPr/>
        </p:nvSpPr>
        <p:spPr>
          <a:xfrm>
            <a:off x="4836121"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7A887A76-379C-DA4B-9C29-D53B07ED24AE}"/>
              </a:ext>
            </a:extLst>
          </p:cNvPr>
          <p:cNvSpPr/>
          <p:nvPr/>
        </p:nvSpPr>
        <p:spPr>
          <a:xfrm>
            <a:off x="6567934"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5CF43031-D080-6241-A9E4-DC1B8CC15EE4}"/>
              </a:ext>
            </a:extLst>
          </p:cNvPr>
          <p:cNvSpPr/>
          <p:nvPr/>
        </p:nvSpPr>
        <p:spPr>
          <a:xfrm>
            <a:off x="8216626"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54D2FB1-7EDC-3542-8A6F-0263B2AC909B}"/>
              </a:ext>
            </a:extLst>
          </p:cNvPr>
          <p:cNvSpPr txBox="1"/>
          <p:nvPr/>
        </p:nvSpPr>
        <p:spPr>
          <a:xfrm>
            <a:off x="5042390" y="2746786"/>
            <a:ext cx="1095172" cy="369332"/>
          </a:xfrm>
          <a:prstGeom prst="rect">
            <a:avLst/>
          </a:prstGeom>
          <a:noFill/>
        </p:spPr>
        <p:txBody>
          <a:bodyPr wrap="none" rtlCol="0">
            <a:spAutoFit/>
          </a:bodyPr>
          <a:lstStyle/>
          <a:p>
            <a:r>
              <a:rPr lang="en-US" dirty="0"/>
              <a:t>Facility 1</a:t>
            </a:r>
          </a:p>
        </p:txBody>
      </p:sp>
      <p:sp>
        <p:nvSpPr>
          <p:cNvPr id="26" name="TextBox 25">
            <a:extLst>
              <a:ext uri="{FF2B5EF4-FFF2-40B4-BE49-F238E27FC236}">
                <a16:creationId xmlns:a16="http://schemas.microsoft.com/office/drawing/2014/main" id="{40C976D8-FEEE-A64A-AA1C-46D5F4584FA5}"/>
              </a:ext>
            </a:extLst>
          </p:cNvPr>
          <p:cNvSpPr txBox="1"/>
          <p:nvPr/>
        </p:nvSpPr>
        <p:spPr>
          <a:xfrm>
            <a:off x="6749543" y="2746786"/>
            <a:ext cx="1095172" cy="369332"/>
          </a:xfrm>
          <a:prstGeom prst="rect">
            <a:avLst/>
          </a:prstGeom>
          <a:noFill/>
        </p:spPr>
        <p:txBody>
          <a:bodyPr wrap="none" rtlCol="0">
            <a:spAutoFit/>
          </a:bodyPr>
          <a:lstStyle/>
          <a:p>
            <a:r>
              <a:rPr lang="en-US" dirty="0"/>
              <a:t>Facility 2</a:t>
            </a:r>
          </a:p>
        </p:txBody>
      </p:sp>
      <p:sp>
        <p:nvSpPr>
          <p:cNvPr id="28" name="TextBox 27">
            <a:extLst>
              <a:ext uri="{FF2B5EF4-FFF2-40B4-BE49-F238E27FC236}">
                <a16:creationId xmlns:a16="http://schemas.microsoft.com/office/drawing/2014/main" id="{10477FBD-6D80-3B4F-AEA3-B3AD66785E00}"/>
              </a:ext>
            </a:extLst>
          </p:cNvPr>
          <p:cNvSpPr txBox="1"/>
          <p:nvPr/>
        </p:nvSpPr>
        <p:spPr>
          <a:xfrm>
            <a:off x="8459396" y="2746786"/>
            <a:ext cx="1095172" cy="369332"/>
          </a:xfrm>
          <a:prstGeom prst="rect">
            <a:avLst/>
          </a:prstGeom>
          <a:noFill/>
        </p:spPr>
        <p:txBody>
          <a:bodyPr wrap="none" rtlCol="0">
            <a:spAutoFit/>
          </a:bodyPr>
          <a:lstStyle/>
          <a:p>
            <a:r>
              <a:rPr lang="en-US" dirty="0"/>
              <a:t>Facility 3</a:t>
            </a:r>
          </a:p>
        </p:txBody>
      </p:sp>
    </p:spTree>
    <p:custDataLst>
      <p:tags r:id="rId1"/>
    </p:custDataLst>
    <p:extLst>
      <p:ext uri="{BB962C8B-B14F-4D97-AF65-F5344CB8AC3E}">
        <p14:creationId xmlns:p14="http://schemas.microsoft.com/office/powerpoint/2010/main" val="2949935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Designed for Seamless Scaling</a:t>
            </a:r>
          </a:p>
        </p:txBody>
      </p:sp>
      <p:pic>
        <p:nvPicPr>
          <p:cNvPr id="3" name="Content Placeholder 2"/>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245936" y="1877033"/>
            <a:ext cx="9100466" cy="3946031"/>
          </a:xfrm>
        </p:spPr>
      </p:pic>
      <p:sp>
        <p:nvSpPr>
          <p:cNvPr id="14" name="Rectangle 13"/>
          <p:cNvSpPr/>
          <p:nvPr/>
        </p:nvSpPr>
        <p:spPr>
          <a:xfrm>
            <a:off x="4436927" y="2759875"/>
            <a:ext cx="5909475" cy="57619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16926" y="2759875"/>
            <a:ext cx="1914307" cy="307777"/>
          </a:xfrm>
          <a:prstGeom prst="rect">
            <a:avLst/>
          </a:prstGeom>
          <a:noFill/>
        </p:spPr>
        <p:txBody>
          <a:bodyPr wrap="none" rtlCol="0">
            <a:spAutoFit/>
          </a:bodyPr>
          <a:lstStyle/>
          <a:p>
            <a:r>
              <a:rPr lang="en-US" sz="1400" dirty="0">
                <a:solidFill>
                  <a:srgbClr val="FF9900"/>
                </a:solidFill>
                <a:latin typeface="Amazon Ember" panose="02000000000000000000" pitchFamily="2" charset="0"/>
                <a:ea typeface="Amazon Ember" panose="02000000000000000000" pitchFamily="2" charset="0"/>
              </a:rPr>
              <a:t>media/welcome.mp4</a:t>
            </a:r>
          </a:p>
        </p:txBody>
      </p:sp>
      <p:sp>
        <p:nvSpPr>
          <p:cNvPr id="16" name="TextBox 15"/>
          <p:cNvSpPr txBox="1"/>
          <p:nvPr/>
        </p:nvSpPr>
        <p:spPr>
          <a:xfrm>
            <a:off x="6253751" y="2759875"/>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prod2.mp4</a:t>
            </a:r>
          </a:p>
        </p:txBody>
      </p:sp>
      <p:sp>
        <p:nvSpPr>
          <p:cNvPr id="17" name="TextBox 16"/>
          <p:cNvSpPr txBox="1"/>
          <p:nvPr/>
        </p:nvSpPr>
        <p:spPr>
          <a:xfrm>
            <a:off x="7754894"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prod3.mp4</a:t>
            </a:r>
          </a:p>
        </p:txBody>
      </p:sp>
      <p:sp>
        <p:nvSpPr>
          <p:cNvPr id="18" name="TextBox 17"/>
          <p:cNvSpPr txBox="1"/>
          <p:nvPr/>
        </p:nvSpPr>
        <p:spPr>
          <a:xfrm>
            <a:off x="9217298"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prod4.mp4</a:t>
            </a:r>
          </a:p>
        </p:txBody>
      </p:sp>
      <p:sp>
        <p:nvSpPr>
          <p:cNvPr id="19" name="Rectangle 18"/>
          <p:cNvSpPr/>
          <p:nvPr/>
        </p:nvSpPr>
        <p:spPr>
          <a:xfrm>
            <a:off x="4662843" y="3901695"/>
            <a:ext cx="5984837"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828899"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prod5.mp4</a:t>
            </a:r>
          </a:p>
        </p:txBody>
      </p:sp>
      <p:sp>
        <p:nvSpPr>
          <p:cNvPr id="21" name="TextBox 20"/>
          <p:cNvSpPr txBox="1"/>
          <p:nvPr/>
        </p:nvSpPr>
        <p:spPr>
          <a:xfrm>
            <a:off x="6253751"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prod6.mp4</a:t>
            </a:r>
          </a:p>
        </p:txBody>
      </p:sp>
      <p:sp>
        <p:nvSpPr>
          <p:cNvPr id="22" name="TextBox 21"/>
          <p:cNvSpPr txBox="1"/>
          <p:nvPr/>
        </p:nvSpPr>
        <p:spPr>
          <a:xfrm>
            <a:off x="7754894"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prod7.mp4</a:t>
            </a:r>
          </a:p>
        </p:txBody>
      </p:sp>
      <p:sp>
        <p:nvSpPr>
          <p:cNvPr id="23" name="TextBox 22"/>
          <p:cNvSpPr txBox="1"/>
          <p:nvPr/>
        </p:nvSpPr>
        <p:spPr>
          <a:xfrm>
            <a:off x="9217298"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prod8.mp4</a:t>
            </a:r>
          </a:p>
        </p:txBody>
      </p:sp>
      <p:sp>
        <p:nvSpPr>
          <p:cNvPr id="24" name="Rectangle 23"/>
          <p:cNvSpPr/>
          <p:nvPr/>
        </p:nvSpPr>
        <p:spPr>
          <a:xfrm>
            <a:off x="4662843" y="5059436"/>
            <a:ext cx="5683559"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28899" y="5170153"/>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prod9.mp4</a:t>
            </a:r>
          </a:p>
        </p:txBody>
      </p:sp>
      <p:sp>
        <p:nvSpPr>
          <p:cNvPr id="26" name="TextBox 25"/>
          <p:cNvSpPr txBox="1"/>
          <p:nvPr/>
        </p:nvSpPr>
        <p:spPr>
          <a:xfrm>
            <a:off x="6200852" y="5170153"/>
            <a:ext cx="1196161"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prod10.mp4</a:t>
            </a:r>
          </a:p>
        </p:txBody>
      </p:sp>
      <p:sp>
        <p:nvSpPr>
          <p:cNvPr id="27" name="TextBox 26"/>
          <p:cNvSpPr txBox="1"/>
          <p:nvPr/>
        </p:nvSpPr>
        <p:spPr>
          <a:xfrm>
            <a:off x="7610458" y="5170153"/>
            <a:ext cx="1379236"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prod11.mp4</a:t>
            </a:r>
          </a:p>
        </p:txBody>
      </p:sp>
      <p:sp>
        <p:nvSpPr>
          <p:cNvPr id="28" name="TextBox 27"/>
          <p:cNvSpPr txBox="1"/>
          <p:nvPr/>
        </p:nvSpPr>
        <p:spPr>
          <a:xfrm>
            <a:off x="8986048" y="5170153"/>
            <a:ext cx="1552864"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prod12.mp4</a:t>
            </a:r>
          </a:p>
        </p:txBody>
      </p:sp>
      <p:sp>
        <p:nvSpPr>
          <p:cNvPr id="29" name="Rectangle 28"/>
          <p:cNvSpPr/>
          <p:nvPr/>
        </p:nvSpPr>
        <p:spPr>
          <a:xfrm>
            <a:off x="2599618" y="4667904"/>
            <a:ext cx="1947691" cy="89977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2623443" y="4459996"/>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pic>
        <p:nvPicPr>
          <p:cNvPr id="31" name="Content Placeholder 2">
            <a:extLst>
              <a:ext uri="{FF2B5EF4-FFF2-40B4-BE49-F238E27FC236}">
                <a16:creationId xmlns:a16="http://schemas.microsoft.com/office/drawing/2014/main" id="{92B233AA-A8F3-6B46-8D8C-9B5FD38BA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336" y="2029433"/>
            <a:ext cx="9100466" cy="3946031"/>
          </a:xfrm>
          <a:prstGeom prst="rect">
            <a:avLst/>
          </a:prstGeom>
        </p:spPr>
      </p:pic>
      <p:pic>
        <p:nvPicPr>
          <p:cNvPr id="32" name="Picture 31">
            <a:extLst>
              <a:ext uri="{FF2B5EF4-FFF2-40B4-BE49-F238E27FC236}">
                <a16:creationId xmlns:a16="http://schemas.microsoft.com/office/drawing/2014/main" id="{2DC82FF4-F6F3-D347-BF3B-D5449D5720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089907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Access the Data Anywhere</a:t>
            </a:r>
          </a:p>
        </p:txBody>
      </p:sp>
      <p:pic>
        <p:nvPicPr>
          <p:cNvPr id="4" name="Picture 3">
            <a:extLst>
              <a:ext uri="{FF2B5EF4-FFF2-40B4-BE49-F238E27FC236}">
                <a16:creationId xmlns:a16="http://schemas.microsoft.com/office/drawing/2014/main" id="{CF8E0B28-C1FA-E842-8662-C44AA4B70416}"/>
              </a:ext>
            </a:extLst>
          </p:cNvPr>
          <p:cNvPicPr>
            <a:picLocks noChangeAspect="1"/>
          </p:cNvPicPr>
          <p:nvPr/>
        </p:nvPicPr>
        <p:blipFill>
          <a:blip r:embed="rId4"/>
          <a:stretch>
            <a:fillRect/>
          </a:stretch>
        </p:blipFill>
        <p:spPr>
          <a:xfrm>
            <a:off x="996950" y="2403475"/>
            <a:ext cx="10083800" cy="2679700"/>
          </a:xfrm>
          <a:prstGeom prst="rect">
            <a:avLst/>
          </a:prstGeom>
        </p:spPr>
      </p:pic>
      <p:pic>
        <p:nvPicPr>
          <p:cNvPr id="7" name="Picture 6">
            <a:extLst>
              <a:ext uri="{FF2B5EF4-FFF2-40B4-BE49-F238E27FC236}">
                <a16:creationId xmlns:a16="http://schemas.microsoft.com/office/drawing/2014/main" id="{A9189064-508E-654C-BE08-3A12C90C7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238808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Use Cases</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941" t="3143" r="1806" b="8178"/>
          <a:stretch/>
        </p:blipFill>
        <p:spPr>
          <a:xfrm>
            <a:off x="10332720" y="1463040"/>
            <a:ext cx="1650248" cy="1520393"/>
          </a:xfrm>
          <a:prstGeom prst="rect">
            <a:avLst/>
          </a:prstGeom>
        </p:spPr>
      </p:pic>
      <p:sp>
        <p:nvSpPr>
          <p:cNvPr id="6" name="Content Placeholder 3">
            <a:extLst>
              <a:ext uri="{FF2B5EF4-FFF2-40B4-BE49-F238E27FC236}">
                <a16:creationId xmlns:a16="http://schemas.microsoft.com/office/drawing/2014/main" id="{D0F37895-00DE-2B4D-8B0D-E08599D01643}"/>
              </a:ext>
            </a:extLst>
          </p:cNvPr>
          <p:cNvSpPr>
            <a:spLocks noGrp="1"/>
          </p:cNvSpPr>
          <p:nvPr>
            <p:ph idx="1"/>
          </p:nvPr>
        </p:nvSpPr>
        <p:spPr>
          <a:xfrm>
            <a:off x="238539" y="1440305"/>
            <a:ext cx="10515600" cy="4913308"/>
          </a:xfrm>
        </p:spPr>
        <p:txBody>
          <a:bodyPr>
            <a:normAutofit/>
          </a:bodyPr>
          <a:lstStyle/>
          <a:p>
            <a:pPr marL="457200" indent="-457200" algn="just">
              <a:lnSpc>
                <a:spcPct val="110000"/>
              </a:lnSpc>
              <a:spcBef>
                <a:spcPts val="800"/>
              </a:spcBef>
            </a:pPr>
            <a:r>
              <a:rPr lang="en-US" dirty="0"/>
              <a:t>Storing application assets</a:t>
            </a:r>
          </a:p>
          <a:p>
            <a:pPr marL="457200" indent="-457200" algn="just">
              <a:lnSpc>
                <a:spcPct val="110000"/>
              </a:lnSpc>
              <a:spcBef>
                <a:spcPts val="800"/>
              </a:spcBef>
            </a:pPr>
            <a:r>
              <a:rPr lang="en-US" dirty="0"/>
              <a:t>Static web hosting</a:t>
            </a:r>
          </a:p>
          <a:p>
            <a:pPr marL="457200" indent="-457200" algn="just">
              <a:lnSpc>
                <a:spcPct val="110000"/>
              </a:lnSpc>
              <a:spcBef>
                <a:spcPts val="800"/>
              </a:spcBef>
            </a:pPr>
            <a:r>
              <a:rPr lang="en-US" dirty="0"/>
              <a:t>Backup and Disaster Recovery (DR)</a:t>
            </a:r>
          </a:p>
          <a:p>
            <a:pPr marL="457200" indent="-457200" algn="just">
              <a:lnSpc>
                <a:spcPct val="110000"/>
              </a:lnSpc>
              <a:spcBef>
                <a:spcPts val="800"/>
              </a:spcBef>
            </a:pPr>
            <a:r>
              <a:rPr lang="en-US" dirty="0"/>
              <a:t>Staging area for big data</a:t>
            </a:r>
          </a:p>
          <a:p>
            <a:pPr marL="457200" indent="-457200" algn="just">
              <a:lnSpc>
                <a:spcPct val="110000"/>
              </a:lnSpc>
              <a:spcBef>
                <a:spcPts val="800"/>
              </a:spcBef>
            </a:pPr>
            <a:r>
              <a:rPr lang="en-US" i="1" dirty="0"/>
              <a:t>Many more….</a:t>
            </a:r>
            <a:endParaRPr lang="en-US" sz="2600" i="1" dirty="0"/>
          </a:p>
        </p:txBody>
      </p:sp>
      <p:pic>
        <p:nvPicPr>
          <p:cNvPr id="8" name="Picture 7">
            <a:extLst>
              <a:ext uri="{FF2B5EF4-FFF2-40B4-BE49-F238E27FC236}">
                <a16:creationId xmlns:a16="http://schemas.microsoft.com/office/drawing/2014/main" id="{831865A5-67B8-EB45-8934-892E7A6313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506845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7" y="1307933"/>
            <a:ext cx="11359663"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Discuss key concepts related to storage:</a:t>
            </a:r>
          </a:p>
          <a:p>
            <a:pPr marL="682625" lvl="1" indent="-463550" defTabSz="342900">
              <a:lnSpc>
                <a:spcPct val="150000"/>
              </a:lnSpc>
              <a:spcBef>
                <a:spcPts val="0"/>
              </a:spcBef>
              <a:spcAft>
                <a:spcPts val="600"/>
              </a:spcAft>
              <a:buClr>
                <a:schemeClr val="accent1"/>
              </a:buClr>
              <a:tabLst>
                <a:tab pos="8461375" algn="r"/>
              </a:tabLst>
            </a:pPr>
            <a:r>
              <a:rPr lang="en-US" sz="2800" dirty="0"/>
              <a:t>Understand the differences between different types of storage</a:t>
            </a:r>
          </a:p>
          <a:p>
            <a:pPr marL="682625" lvl="1" indent="-463550" defTabSz="342900">
              <a:lnSpc>
                <a:spcPct val="150000"/>
              </a:lnSpc>
              <a:spcBef>
                <a:spcPts val="0"/>
              </a:spcBef>
              <a:spcAft>
                <a:spcPts val="600"/>
              </a:spcAft>
              <a:buClr>
                <a:schemeClr val="accent1"/>
              </a:buClr>
              <a:tabLst>
                <a:tab pos="8461375" algn="r"/>
              </a:tabLst>
            </a:pPr>
            <a:r>
              <a:rPr lang="en-US" sz="2800" dirty="0"/>
              <a:t>Review basic pricing that differentiates the storage solutions</a:t>
            </a:r>
          </a:p>
        </p:txBody>
      </p:sp>
    </p:spTree>
    <p:extLst>
      <p:ext uri="{BB962C8B-B14F-4D97-AF65-F5344CB8AC3E}">
        <p14:creationId xmlns:p14="http://schemas.microsoft.com/office/powerpoint/2010/main" val="258397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Pricing </a:t>
            </a:r>
          </a:p>
        </p:txBody>
      </p:sp>
      <p:sp>
        <p:nvSpPr>
          <p:cNvPr id="3" name="Content Placeholder 2"/>
          <p:cNvSpPr>
            <a:spLocks noGrp="1"/>
          </p:cNvSpPr>
          <p:nvPr>
            <p:ph idx="1"/>
          </p:nvPr>
        </p:nvSpPr>
        <p:spPr>
          <a:xfrm>
            <a:off x="238539" y="1440305"/>
            <a:ext cx="11340548" cy="4913308"/>
          </a:xfrm>
        </p:spPr>
        <p:txBody>
          <a:bodyPr>
            <a:normAutofit/>
          </a:bodyPr>
          <a:lstStyle/>
          <a:p>
            <a:pPr marL="457200" indent="-457200" algn="just">
              <a:spcAft>
                <a:spcPts val="800"/>
              </a:spcAft>
            </a:pPr>
            <a:r>
              <a:rPr lang="en-US" dirty="0"/>
              <a:t>Pay only for what you use, including:</a:t>
            </a:r>
          </a:p>
          <a:p>
            <a:pPr marL="914400" lvl="1" indent="-457200">
              <a:lnSpc>
                <a:spcPct val="120000"/>
              </a:lnSpc>
              <a:spcBef>
                <a:spcPts val="0"/>
              </a:spcBef>
            </a:pPr>
            <a:r>
              <a:rPr lang="en-US" dirty="0"/>
              <a:t>GBs per month</a:t>
            </a:r>
          </a:p>
          <a:p>
            <a:pPr marL="914400" lvl="1" indent="-457200">
              <a:lnSpc>
                <a:spcPct val="120000"/>
              </a:lnSpc>
              <a:spcBef>
                <a:spcPts val="0"/>
              </a:spcBef>
            </a:pPr>
            <a:r>
              <a:rPr lang="en-US" dirty="0"/>
              <a:t>Transfer OUT to other regions</a:t>
            </a:r>
          </a:p>
          <a:p>
            <a:pPr marL="914400" lvl="1" indent="-457200">
              <a:lnSpc>
                <a:spcPct val="120000"/>
              </a:lnSpc>
              <a:spcBef>
                <a:spcPts val="0"/>
              </a:spcBef>
            </a:pPr>
            <a:r>
              <a:rPr lang="en-US" dirty="0"/>
              <a:t>PUT, COPY, POST, LIST, and GET requests</a:t>
            </a:r>
          </a:p>
          <a:p>
            <a:pPr marL="234945" lvl="1" indent="0">
              <a:spcAft>
                <a:spcPts val="800"/>
              </a:spcAft>
              <a:buNone/>
            </a:pPr>
            <a:endParaRPr lang="en-US" sz="1333" dirty="0"/>
          </a:p>
          <a:p>
            <a:pPr indent="-457200">
              <a:spcAft>
                <a:spcPts val="800"/>
              </a:spcAft>
            </a:pPr>
            <a:r>
              <a:rPr lang="en-US" dirty="0"/>
              <a:t>You do NOT have to pay for:</a:t>
            </a:r>
          </a:p>
          <a:p>
            <a:pPr marL="914400" lvl="1" indent="-457200">
              <a:lnSpc>
                <a:spcPct val="120000"/>
              </a:lnSpc>
              <a:spcBef>
                <a:spcPts val="0"/>
              </a:spcBef>
            </a:pPr>
            <a:r>
              <a:rPr lang="en-US" dirty="0"/>
              <a:t>Transfers IN to Amazon S3.</a:t>
            </a:r>
          </a:p>
          <a:p>
            <a:pPr marL="914400" lvl="1" indent="-457200">
              <a:lnSpc>
                <a:spcPct val="120000"/>
              </a:lnSpc>
              <a:spcBef>
                <a:spcPts val="0"/>
              </a:spcBef>
            </a:pPr>
            <a:r>
              <a:rPr lang="en-US" dirty="0"/>
              <a:t>Transfers OUT from Amazon S3 to Amazon CloudFront or Amazon EC2 in the same region.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051792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0" indent="0">
              <a:buNone/>
            </a:pPr>
            <a:r>
              <a:rPr lang="en-US" b="1" dirty="0"/>
              <a:t>To estimate Amazon S3 costs, consider the following:</a:t>
            </a:r>
          </a:p>
          <a:p>
            <a:pPr marL="514350" indent="-514350">
              <a:buFont typeface="+mj-lt"/>
              <a:buAutoNum type="arabicPeriod"/>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Types of storage classes:</a:t>
            </a:r>
          </a:p>
          <a:p>
            <a:pPr marL="922338" lvl="1" indent="-465138"/>
            <a:r>
              <a:rPr lang="en-US" sz="2800" dirty="0"/>
              <a:t>Standard Storage</a:t>
            </a:r>
          </a:p>
          <a:p>
            <a:pPr marL="1384300" lvl="2" indent="-469900"/>
            <a:r>
              <a:rPr lang="en-US" sz="2400" dirty="0"/>
              <a:t>99.999999999% durability</a:t>
            </a:r>
          </a:p>
          <a:p>
            <a:pPr marL="1384300" lvl="2" indent="-469900"/>
            <a:r>
              <a:rPr lang="en-US" sz="2400" dirty="0"/>
              <a:t>99.99% availability</a:t>
            </a:r>
          </a:p>
          <a:p>
            <a:pPr marL="981075" lvl="1" indent="-523875"/>
            <a:r>
              <a:rPr lang="en-US" sz="2800" dirty="0"/>
              <a:t>Standard-Infrequent Access (SIA)</a:t>
            </a:r>
          </a:p>
          <a:p>
            <a:pPr marL="1384300" lvl="2" indent="-469900"/>
            <a:r>
              <a:rPr lang="en-US" sz="2400" dirty="0"/>
              <a:t>99.999999999% durability</a:t>
            </a:r>
          </a:p>
          <a:p>
            <a:pPr marL="1384300" lvl="2" indent="-469900"/>
            <a:r>
              <a:rPr lang="en-US" sz="2400" dirty="0"/>
              <a:t>99.9% availability</a:t>
            </a:r>
          </a:p>
          <a:p>
            <a:pPr marL="514350" indent="-514350">
              <a:buFont typeface="+mj-lt"/>
              <a:buAutoNum type="arabicPeriod"/>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Amount of storage:</a:t>
            </a:r>
          </a:p>
          <a:p>
            <a:pPr marL="922338" lvl="1" indent="-465138"/>
            <a:r>
              <a:rPr lang="en-US" dirty="0"/>
              <a:t>The number and size of objects</a:t>
            </a:r>
          </a:p>
          <a:p>
            <a:pPr marL="922338" lvl="1" indent="-465138"/>
            <a:r>
              <a:rPr lang="en-US" dirty="0"/>
              <a:t>Type of storage</a:t>
            </a:r>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4A45CDE4-0926-8A47-9FD7-923EDEA79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2575" y="5672229"/>
            <a:ext cx="914401" cy="1097280"/>
          </a:xfrm>
          <a:prstGeom prst="rect">
            <a:avLst/>
          </a:prstGeom>
        </p:spPr>
      </p:pic>
    </p:spTree>
    <p:custDataLst>
      <p:tags r:id="rId1"/>
    </p:custDataLst>
    <p:extLst>
      <p:ext uri="{BB962C8B-B14F-4D97-AF65-F5344CB8AC3E}">
        <p14:creationId xmlns:p14="http://schemas.microsoft.com/office/powerpoint/2010/main" val="3170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8" end="8"/>
                                            </p:txEl>
                                          </p:spTgt>
                                        </p:tgtEl>
                                        <p:attrNameLst>
                                          <p:attrName>style.color</p:attrName>
                                        </p:attrNameLst>
                                      </p:cBhvr>
                                      <p:to>
                                        <p:clrVal>
                                          <a:schemeClr val="accent2"/>
                                        </p:clrVal>
                                      </p:to>
                                    </p:set>
                                    <p:set>
                                      <p:cBhvr>
                                        <p:cTn id="55" dur="500" fill="hold"/>
                                        <p:tgtEl>
                                          <p:spTgt spid="5">
                                            <p:txEl>
                                              <p:pRg st="8" end="8"/>
                                            </p:txEl>
                                          </p:spTgt>
                                        </p:tgtEl>
                                        <p:attrNameLst>
                                          <p:attrName>fillcolor</p:attrName>
                                        </p:attrNameLst>
                                      </p:cBhvr>
                                      <p:to>
                                        <p:clrVal>
                                          <a:schemeClr val="accent2"/>
                                        </p:clrVal>
                                      </p:to>
                                    </p:set>
                                    <p:set>
                                      <p:cBhvr>
                                        <p:cTn id="56" dur="500" fill="hold"/>
                                        <p:tgtEl>
                                          <p:spTgt spid="5">
                                            <p:txEl>
                                              <p:pRg st="8" end="8"/>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16" presetClass="emph" presetSubtype="0" fill="hold" nodeType="clickEffect">
                                  <p:stCondLst>
                                    <p:cond delay="0"/>
                                  </p:stCondLst>
                                  <p:iterate type="lt">
                                    <p:tmPct val="4000"/>
                                  </p:iterate>
                                  <p:childTnLst>
                                    <p:set>
                                      <p:cBhvr override="childStyle">
                                        <p:cTn id="66" dur="500" fill="hold"/>
                                        <p:tgtEl>
                                          <p:spTgt spid="5">
                                            <p:txEl>
                                              <p:pRg st="10" end="10"/>
                                            </p:txEl>
                                          </p:spTgt>
                                        </p:tgtEl>
                                        <p:attrNameLst>
                                          <p:attrName>style.color</p:attrName>
                                        </p:attrNameLst>
                                      </p:cBhvr>
                                      <p:to>
                                        <p:clrVal>
                                          <a:schemeClr val="accent2"/>
                                        </p:clrVal>
                                      </p:to>
                                    </p:set>
                                    <p:set>
                                      <p:cBhvr>
                                        <p:cTn id="67" dur="500" fill="hold"/>
                                        <p:tgtEl>
                                          <p:spTgt spid="5">
                                            <p:txEl>
                                              <p:pRg st="10" end="10"/>
                                            </p:txEl>
                                          </p:spTgt>
                                        </p:tgtEl>
                                        <p:attrNameLst>
                                          <p:attrName>fillcolor</p:attrName>
                                        </p:attrNameLst>
                                      </p:cBhvr>
                                      <p:to>
                                        <p:clrVal>
                                          <a:schemeClr val="accent2"/>
                                        </p:clrVal>
                                      </p:to>
                                    </p:set>
                                    <p:set>
                                      <p:cBhvr>
                                        <p:cTn id="68" dur="500" fill="hold"/>
                                        <p:tgtEl>
                                          <p:spTgt spid="5">
                                            <p:txEl>
                                              <p:pRg st="10" end="1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514350" indent="-514350">
              <a:buFont typeface="+mj-lt"/>
              <a:buAutoNum type="arabicPeriod" startAt="3"/>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Requests:</a:t>
            </a:r>
          </a:p>
          <a:p>
            <a:pPr marL="922338" lvl="1" indent="-465138"/>
            <a:r>
              <a:rPr lang="en-US" sz="2800" dirty="0"/>
              <a:t>The number of requests </a:t>
            </a:r>
            <a:r>
              <a:rPr lang="en-US" sz="2800" b="1" dirty="0"/>
              <a:t>(GET, PUT, COPY):</a:t>
            </a:r>
            <a:endParaRPr lang="en-US" sz="2800" dirty="0"/>
          </a:p>
          <a:p>
            <a:pPr marL="922338" lvl="1" indent="-465138"/>
            <a:r>
              <a:rPr lang="en-US" sz="2800" dirty="0"/>
              <a:t>Type of requests</a:t>
            </a:r>
          </a:p>
          <a:p>
            <a:pPr marL="1379538" lvl="2" indent="-465138"/>
            <a:r>
              <a:rPr lang="en-US" sz="2400" dirty="0"/>
              <a:t>Different rates for GET requests than other requests.</a:t>
            </a:r>
          </a:p>
          <a:p>
            <a:pPr marL="514350" indent="-514350">
              <a:buFont typeface="+mj-lt"/>
              <a:buAutoNum type="arabicPeriod" startAt="3"/>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Data Transfer:</a:t>
            </a:r>
          </a:p>
          <a:p>
            <a:pPr marL="922338" lvl="1" indent="-465138"/>
            <a:r>
              <a:rPr lang="en-US" sz="2800" dirty="0"/>
              <a:t>Pricing based on the amount of data transferred out of the Amazon S3 region</a:t>
            </a:r>
          </a:p>
          <a:p>
            <a:pPr marL="1379538" lvl="2" indent="-465138"/>
            <a:r>
              <a:rPr lang="en-US" sz="2400" dirty="0"/>
              <a:t>Data transfer in is free, but charges for data transfer out.</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574A4410-0805-0D47-9745-A74A4B52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2575" y="5672229"/>
            <a:ext cx="914401" cy="1097280"/>
          </a:xfrm>
          <a:prstGeom prst="rect">
            <a:avLst/>
          </a:prstGeom>
        </p:spPr>
      </p:pic>
    </p:spTree>
    <p:custDataLst>
      <p:tags r:id="rId1"/>
    </p:custDataLst>
    <p:extLst>
      <p:ext uri="{BB962C8B-B14F-4D97-AF65-F5344CB8AC3E}">
        <p14:creationId xmlns:p14="http://schemas.microsoft.com/office/powerpoint/2010/main" val="23803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a:t>
            </a:r>
          </a:p>
        </p:txBody>
      </p:sp>
      <p:sp>
        <p:nvSpPr>
          <p:cNvPr id="4" name="Content Placeholder 3">
            <a:extLst>
              <a:ext uri="{FF2B5EF4-FFF2-40B4-BE49-F238E27FC236}">
                <a16:creationId xmlns:a16="http://schemas.microsoft.com/office/drawing/2014/main" id="{58ACDBEA-B479-1946-8874-B855CD0CB14E}"/>
              </a:ext>
            </a:extLst>
          </p:cNvPr>
          <p:cNvSpPr>
            <a:spLocks noGrp="1"/>
          </p:cNvSpPr>
          <p:nvPr>
            <p:ph idx="1"/>
          </p:nvPr>
        </p:nvSpPr>
        <p:spPr>
          <a:xfrm>
            <a:off x="238539" y="1440305"/>
            <a:ext cx="10515600" cy="4913308"/>
          </a:xfrm>
        </p:spPr>
        <p:txBody>
          <a:bodyPr>
            <a:normAutofit/>
          </a:bodyPr>
          <a:lstStyle/>
          <a:p>
            <a:pPr marL="457200" indent="-457200" algn="just">
              <a:lnSpc>
                <a:spcPct val="110000"/>
              </a:lnSpc>
              <a:spcBef>
                <a:spcPts val="800"/>
              </a:spcBef>
            </a:pPr>
            <a:r>
              <a:rPr lang="en-US" dirty="0"/>
              <a:t>Amazon S3 is a fully managed cloud storage service.</a:t>
            </a:r>
          </a:p>
          <a:p>
            <a:pPr marL="457200" indent="-457200" algn="just">
              <a:lnSpc>
                <a:spcPct val="110000"/>
              </a:lnSpc>
              <a:spcBef>
                <a:spcPts val="800"/>
              </a:spcBef>
            </a:pPr>
            <a:r>
              <a:rPr lang="en-US" dirty="0"/>
              <a:t>Store a virtually unlimited number of objects.</a:t>
            </a:r>
          </a:p>
          <a:p>
            <a:pPr marL="457200" indent="-457200" algn="just">
              <a:lnSpc>
                <a:spcPct val="110000"/>
              </a:lnSpc>
              <a:spcBef>
                <a:spcPts val="800"/>
              </a:spcBef>
            </a:pPr>
            <a:r>
              <a:rPr lang="en-US" dirty="0"/>
              <a:t>Pay for only what you use.</a:t>
            </a:r>
          </a:p>
          <a:p>
            <a:pPr marL="457200" indent="-457200" algn="just">
              <a:lnSpc>
                <a:spcPct val="110000"/>
              </a:lnSpc>
              <a:spcBef>
                <a:spcPts val="800"/>
              </a:spcBef>
            </a:pPr>
            <a:r>
              <a:rPr lang="en-US" dirty="0"/>
              <a:t>Access at any time, from anywhere.</a:t>
            </a:r>
          </a:p>
          <a:p>
            <a:pPr marL="457200" indent="-457200" algn="just">
              <a:lnSpc>
                <a:spcPct val="110000"/>
              </a:lnSpc>
              <a:spcBef>
                <a:spcPts val="800"/>
              </a:spcBef>
            </a:pPr>
            <a:r>
              <a:rPr lang="en-US" dirty="0"/>
              <a:t>Amazon S3 offers rich security controls.</a:t>
            </a:r>
          </a:p>
        </p:txBody>
      </p:sp>
      <p:pic>
        <p:nvPicPr>
          <p:cNvPr id="6" name="Picture 5">
            <a:extLst>
              <a:ext uri="{FF2B5EF4-FFF2-40B4-BE49-F238E27FC236}">
                <a16:creationId xmlns:a16="http://schemas.microsoft.com/office/drawing/2014/main" id="{1714A5A8-AD1C-0A42-9194-519E5AC61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2201943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S3 Demo</a:t>
            </a:r>
          </a:p>
        </p:txBody>
      </p:sp>
    </p:spTree>
    <p:custDataLst>
      <p:tags r:id="rId1"/>
    </p:custDataLst>
    <p:extLst>
      <p:ext uri="{BB962C8B-B14F-4D97-AF65-F5344CB8AC3E}">
        <p14:creationId xmlns:p14="http://schemas.microsoft.com/office/powerpoint/2010/main" val="15966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3: </a:t>
            </a:r>
            <a:br>
              <a:rPr lang="en-US" sz="4800" dirty="0"/>
            </a:br>
            <a:r>
              <a:rPr lang="en-US" sz="4800" dirty="0"/>
              <a:t>Amazon Elastic File System </a:t>
            </a:r>
            <a:br>
              <a:rPr lang="en-US" sz="4800" dirty="0"/>
            </a:br>
            <a:r>
              <a:rPr lang="en-US" sz="4800" dirty="0"/>
              <a:t>(Amazon EFS)</a:t>
            </a:r>
          </a:p>
        </p:txBody>
      </p:sp>
    </p:spTree>
    <p:custDataLst>
      <p:tags r:id="rId1"/>
    </p:custDataLst>
    <p:extLst>
      <p:ext uri="{BB962C8B-B14F-4D97-AF65-F5344CB8AC3E}">
        <p14:creationId xmlns:p14="http://schemas.microsoft.com/office/powerpoint/2010/main" val="294623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09573" y="4793104"/>
            <a:ext cx="4558107" cy="984885"/>
          </a:xfrm>
          <a:prstGeom prst="rect">
            <a:avLst/>
          </a:prstGeom>
          <a:noFill/>
        </p:spPr>
        <p:txBody>
          <a:bodyPr wrap="square" lIns="0" tIns="0" rIns="0" bIns="0" rtlCol="0" anchor="ctr">
            <a:spAutoFit/>
          </a:bodyPr>
          <a:lstStyle/>
          <a:p>
            <a:pPr algn="ctr"/>
            <a:r>
              <a:rPr lang="sv-SE" sz="3200" b="1" dirty="0"/>
              <a:t>Amazon Elastic File System (Amazon EFS)</a:t>
            </a: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146" y="1963114"/>
            <a:ext cx="2206960" cy="2648351"/>
          </a:xfrm>
          <a:prstGeom prst="rect">
            <a:avLst/>
          </a:prstGeom>
        </p:spPr>
      </p:pic>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253895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Features</a:t>
            </a:r>
          </a:p>
        </p:txBody>
      </p:sp>
      <p:sp>
        <p:nvSpPr>
          <p:cNvPr id="5" name="Content Placeholder 2"/>
          <p:cNvSpPr>
            <a:spLocks noGrp="1"/>
          </p:cNvSpPr>
          <p:nvPr>
            <p:ph idx="1"/>
          </p:nvPr>
        </p:nvSpPr>
        <p:spPr>
          <a:xfrm>
            <a:off x="238538" y="1440305"/>
            <a:ext cx="11350487" cy="4913308"/>
          </a:xfrm>
        </p:spPr>
        <p:txBody>
          <a:bodyPr>
            <a:normAutofit lnSpcReduction="10000"/>
          </a:bodyPr>
          <a:lstStyle/>
          <a:p>
            <a:pPr marL="457200" indent="-457200" algn="just">
              <a:spcAft>
                <a:spcPts val="800"/>
              </a:spcAft>
            </a:pPr>
            <a:r>
              <a:rPr lang="en-US" dirty="0"/>
              <a:t>File storage in the AWS cloud </a:t>
            </a:r>
          </a:p>
          <a:p>
            <a:pPr marL="457200" indent="-457200">
              <a:spcAft>
                <a:spcPts val="800"/>
              </a:spcAft>
            </a:pPr>
            <a:r>
              <a:rPr lang="en-US" dirty="0"/>
              <a:t>Perfect for big data and analytics, media processing workflows, content management, web serving and home directories</a:t>
            </a:r>
          </a:p>
          <a:p>
            <a:pPr marL="457200" indent="-457200" algn="just">
              <a:spcAft>
                <a:spcPts val="800"/>
              </a:spcAft>
            </a:pPr>
            <a:r>
              <a:rPr lang="en-US" dirty="0"/>
              <a:t>Petabyte-scale, low latency file system</a:t>
            </a:r>
          </a:p>
          <a:p>
            <a:pPr marL="457200" indent="-457200" algn="just">
              <a:spcAft>
                <a:spcPts val="800"/>
              </a:spcAft>
            </a:pPr>
            <a:r>
              <a:rPr lang="en-US" dirty="0"/>
              <a:t>Shared storage</a:t>
            </a:r>
          </a:p>
          <a:p>
            <a:pPr marL="457200" indent="-457200" algn="just">
              <a:spcAft>
                <a:spcPts val="800"/>
              </a:spcAft>
            </a:pPr>
            <a:r>
              <a:rPr lang="en-US" dirty="0"/>
              <a:t>Elastic capacity</a:t>
            </a:r>
          </a:p>
          <a:p>
            <a:pPr marL="457200" indent="-457200" algn="just">
              <a:spcAft>
                <a:spcPts val="800"/>
              </a:spcAft>
            </a:pPr>
            <a:r>
              <a:rPr lang="en-US" dirty="0"/>
              <a:t>Supports the Network File System versions 4.0 and 4.1 (NFSv4) protocol</a:t>
            </a:r>
          </a:p>
          <a:p>
            <a:pPr marL="457200" indent="-457200" algn="just">
              <a:spcAft>
                <a:spcPts val="800"/>
              </a:spcAft>
            </a:pPr>
            <a:r>
              <a:rPr lang="en-US" dirty="0"/>
              <a:t>Compatible with all Linux-based AMIs for Amazon EC2</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18979"/>
            <a:ext cx="724389" cy="869267"/>
          </a:xfrm>
          <a:prstGeom prst="rect">
            <a:avLst/>
          </a:prstGeom>
        </p:spPr>
      </p:pic>
    </p:spTree>
    <p:custDataLst>
      <p:tags r:id="rId1"/>
    </p:custDataLst>
    <p:extLst>
      <p:ext uri="{BB962C8B-B14F-4D97-AF65-F5344CB8AC3E}">
        <p14:creationId xmlns:p14="http://schemas.microsoft.com/office/powerpoint/2010/main" val="1956147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Architecture</a:t>
            </a:r>
          </a:p>
        </p:txBody>
      </p:sp>
      <p:grpSp>
        <p:nvGrpSpPr>
          <p:cNvPr id="5" name="Group 4"/>
          <p:cNvGrpSpPr/>
          <p:nvPr/>
        </p:nvGrpSpPr>
        <p:grpSpPr>
          <a:xfrm>
            <a:off x="1356606" y="1454603"/>
            <a:ext cx="9509468" cy="5088145"/>
            <a:chOff x="1712721" y="1731858"/>
            <a:chExt cx="8562060" cy="4488394"/>
          </a:xfrm>
        </p:grpSpPr>
        <p:sp>
          <p:nvSpPr>
            <p:cNvPr id="67" name="Rounded Rectangle 66"/>
            <p:cNvSpPr/>
            <p:nvPr/>
          </p:nvSpPr>
          <p:spPr>
            <a:xfrm>
              <a:off x="1784092" y="1927421"/>
              <a:ext cx="8490689" cy="3147425"/>
            </a:xfrm>
            <a:prstGeom prst="roundRect">
              <a:avLst>
                <a:gd name="adj" fmla="val 8460"/>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2721" y="1731858"/>
              <a:ext cx="599170" cy="391125"/>
            </a:xfrm>
            <a:prstGeom prst="rect">
              <a:avLst/>
            </a:prstGeom>
          </p:spPr>
        </p:pic>
        <p:sp>
          <p:nvSpPr>
            <p:cNvPr id="69" name="Rounded Rectangle 68"/>
            <p:cNvSpPr/>
            <p:nvPr/>
          </p:nvSpPr>
          <p:spPr>
            <a:xfrm>
              <a:off x="2257089"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ounded Rectangle 69"/>
            <p:cNvSpPr/>
            <p:nvPr/>
          </p:nvSpPr>
          <p:spPr>
            <a:xfrm>
              <a:off x="4861681"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ounded Rectangle 72"/>
            <p:cNvSpPr/>
            <p:nvPr/>
          </p:nvSpPr>
          <p:spPr>
            <a:xfrm>
              <a:off x="7509815"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TextBox 74"/>
            <p:cNvSpPr txBox="1"/>
            <p:nvPr/>
          </p:nvSpPr>
          <p:spPr>
            <a:xfrm>
              <a:off x="4998572" y="2872422"/>
              <a:ext cx="642557"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NFS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sp>
          <p:nvSpPr>
            <p:cNvPr id="81" name="TextBox 80"/>
            <p:cNvSpPr txBox="1"/>
            <p:nvPr/>
          </p:nvSpPr>
          <p:spPr>
            <a:xfrm>
              <a:off x="7608536" y="2873652"/>
              <a:ext cx="642557"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NFS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sp>
          <p:nvSpPr>
            <p:cNvPr id="83" name="TextBox 82"/>
            <p:cNvSpPr txBox="1"/>
            <p:nvPr/>
          </p:nvSpPr>
          <p:spPr>
            <a:xfrm>
              <a:off x="3598836" y="3756199"/>
              <a:ext cx="632454"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cxnSp>
          <p:nvCxnSpPr>
            <p:cNvPr id="84" name="Elbow Connector 83"/>
            <p:cNvCxnSpPr>
              <a:stCxn id="124" idx="2"/>
            </p:cNvCxnSpPr>
            <p:nvPr/>
          </p:nvCxnSpPr>
          <p:spPr>
            <a:xfrm rot="16200000" flipH="1">
              <a:off x="3995379" y="3682920"/>
              <a:ext cx="1067048" cy="2468248"/>
            </a:xfrm>
            <a:prstGeom prst="bentConnector2">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85" name="Elbow Connector 84"/>
            <p:cNvCxnSpPr/>
            <p:nvPr/>
          </p:nvCxnSpPr>
          <p:spPr>
            <a:xfrm rot="5400000">
              <a:off x="6813272" y="3636195"/>
              <a:ext cx="1157041" cy="2471710"/>
            </a:xfrm>
            <a:prstGeom prst="bentConnector2">
              <a:avLst/>
            </a:prstGeom>
            <a:noFill/>
            <a:ln w="25400" cap="flat" cmpd="sng" algn="ctr">
              <a:solidFill>
                <a:srgbClr val="474746"/>
              </a:solidFill>
              <a:prstDash val="solid"/>
            </a:ln>
            <a:effectLst>
              <a:outerShdw blurRad="40000" dist="20000" dir="5400000" rotWithShape="0">
                <a:srgbClr val="000000">
                  <a:alpha val="38000"/>
                </a:srgbClr>
              </a:outerShdw>
            </a:effectLst>
          </p:spPr>
        </p:cxnSp>
        <p:sp>
          <p:nvSpPr>
            <p:cNvPr id="92" name="TextBox 91"/>
            <p:cNvSpPr txBox="1"/>
            <p:nvPr/>
          </p:nvSpPr>
          <p:spPr>
            <a:xfrm>
              <a:off x="6181829" y="3769041"/>
              <a:ext cx="632454"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sp>
          <p:nvSpPr>
            <p:cNvPr id="93" name="TextBox 92"/>
            <p:cNvSpPr txBox="1"/>
            <p:nvPr/>
          </p:nvSpPr>
          <p:spPr>
            <a:xfrm>
              <a:off x="8850721" y="3747635"/>
              <a:ext cx="632454"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sp>
          <p:nvSpPr>
            <p:cNvPr id="99" name="TextBox 98"/>
            <p:cNvSpPr txBox="1"/>
            <p:nvPr/>
          </p:nvSpPr>
          <p:spPr>
            <a:xfrm>
              <a:off x="5674569" y="5813004"/>
              <a:ext cx="667093" cy="407248"/>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EFS</a:t>
              </a:r>
            </a:p>
          </p:txBody>
        </p:sp>
        <p:pic>
          <p:nvPicPr>
            <p:cNvPr id="113" name="Picture 1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1828" y="5074847"/>
              <a:ext cx="626204" cy="751444"/>
            </a:xfrm>
            <a:prstGeom prst="rect">
              <a:avLst/>
            </a:prstGeom>
          </p:spPr>
        </p:pic>
        <p:sp>
          <p:nvSpPr>
            <p:cNvPr id="114" name="Rounded Rectangle 113"/>
            <p:cNvSpPr/>
            <p:nvPr/>
          </p:nvSpPr>
          <p:spPr>
            <a:xfrm>
              <a:off x="2372460" y="2353439"/>
              <a:ext cx="1986025" cy="2240534"/>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5" name="Picture 1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8720" y="2681016"/>
              <a:ext cx="725353" cy="681116"/>
            </a:xfrm>
            <a:prstGeom prst="rect">
              <a:avLst/>
            </a:prstGeom>
          </p:spPr>
        </p:pic>
        <p:pic>
          <p:nvPicPr>
            <p:cNvPr id="119" name="Picture 1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11" y="2681016"/>
              <a:ext cx="725353" cy="681116"/>
            </a:xfrm>
            <a:prstGeom prst="rect">
              <a:avLst/>
            </a:prstGeom>
          </p:spPr>
        </p:pic>
        <p:sp>
          <p:nvSpPr>
            <p:cNvPr id="120" name="TextBox 119"/>
            <p:cNvSpPr txBox="1"/>
            <p:nvPr/>
          </p:nvSpPr>
          <p:spPr>
            <a:xfrm>
              <a:off x="2922050" y="2396633"/>
              <a:ext cx="875498"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NFS clients</a:t>
              </a:r>
            </a:p>
          </p:txBody>
        </p:sp>
        <p:pic>
          <p:nvPicPr>
            <p:cNvPr id="121" name="Picture 120"/>
            <p:cNvPicPr>
              <a:picLocks noChangeAspect="1"/>
            </p:cNvPicPr>
            <p:nvPr/>
          </p:nvPicPr>
          <p:blipFill>
            <a:blip r:embed="rId7"/>
            <a:stretch>
              <a:fillRect/>
            </a:stretch>
          </p:blipFill>
          <p:spPr>
            <a:xfrm>
              <a:off x="2345486" y="2241558"/>
              <a:ext cx="215900" cy="241300"/>
            </a:xfrm>
            <a:prstGeom prst="rect">
              <a:avLst/>
            </a:prstGeom>
          </p:spPr>
        </p:pic>
        <p:sp>
          <p:nvSpPr>
            <p:cNvPr id="122" name="Rounded Rectangle 121"/>
            <p:cNvSpPr/>
            <p:nvPr/>
          </p:nvSpPr>
          <p:spPr>
            <a:xfrm>
              <a:off x="2601191" y="299220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3" name="TextBox 122"/>
            <p:cNvSpPr txBox="1"/>
            <p:nvPr/>
          </p:nvSpPr>
          <p:spPr>
            <a:xfrm>
              <a:off x="2601538" y="3005466"/>
              <a:ext cx="479463"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sp>
          <p:nvSpPr>
            <p:cNvPr id="124" name="Rounded Rectangle 123"/>
            <p:cNvSpPr/>
            <p:nvPr/>
          </p:nvSpPr>
          <p:spPr>
            <a:xfrm>
              <a:off x="2615706" y="3729293"/>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5" name="TextBox 124"/>
            <p:cNvSpPr txBox="1"/>
            <p:nvPr/>
          </p:nvSpPr>
          <p:spPr>
            <a:xfrm>
              <a:off x="2622699" y="4123813"/>
              <a:ext cx="1340516"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sp>
          <p:nvSpPr>
            <p:cNvPr id="126" name="TextBox 125"/>
            <p:cNvSpPr txBox="1"/>
            <p:nvPr/>
          </p:nvSpPr>
          <p:spPr>
            <a:xfrm>
              <a:off x="2405727" y="2693930"/>
              <a:ext cx="875498" cy="19004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127" name="TextBox 126"/>
            <p:cNvSpPr txBox="1"/>
            <p:nvPr/>
          </p:nvSpPr>
          <p:spPr>
            <a:xfrm>
              <a:off x="3276583" y="2701189"/>
              <a:ext cx="875498" cy="19004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cxnSp>
          <p:nvCxnSpPr>
            <p:cNvPr id="128" name="Straight Arrow Connector 127"/>
            <p:cNvCxnSpPr>
              <a:stCxn id="123" idx="2"/>
            </p:cNvCxnSpPr>
            <p:nvPr/>
          </p:nvCxnSpPr>
          <p:spPr>
            <a:xfrm>
              <a:off x="2841269" y="3276965"/>
              <a:ext cx="273508" cy="537317"/>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129" name="Rounded Rectangle 128"/>
            <p:cNvSpPr/>
            <p:nvPr/>
          </p:nvSpPr>
          <p:spPr>
            <a:xfrm>
              <a:off x="3472045" y="2992205"/>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TextBox 129"/>
            <p:cNvSpPr txBox="1"/>
            <p:nvPr/>
          </p:nvSpPr>
          <p:spPr>
            <a:xfrm>
              <a:off x="3472392" y="3005469"/>
              <a:ext cx="479463"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nvGrpSpPr>
            <p:cNvPr id="131" name="Group 130"/>
            <p:cNvGrpSpPr/>
            <p:nvPr/>
          </p:nvGrpSpPr>
          <p:grpSpPr>
            <a:xfrm>
              <a:off x="3022463" y="3812051"/>
              <a:ext cx="499952" cy="325297"/>
              <a:chOff x="2395539" y="2736972"/>
              <a:chExt cx="499952" cy="325297"/>
            </a:xfrm>
          </p:grpSpPr>
          <p:sp>
            <p:nvSpPr>
              <p:cNvPr id="132" name="Rounded Rectangle 131"/>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3" name="TextBox 132"/>
              <p:cNvSpPr txBox="1"/>
              <p:nvPr/>
            </p:nvSpPr>
            <p:spPr>
              <a:xfrm>
                <a:off x="2409926" y="2750466"/>
                <a:ext cx="479464"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cxnSp>
          <p:nvCxnSpPr>
            <p:cNvPr id="134" name="Straight Arrow Connector 133"/>
            <p:cNvCxnSpPr>
              <a:stCxn id="130" idx="2"/>
            </p:cNvCxnSpPr>
            <p:nvPr/>
          </p:nvCxnSpPr>
          <p:spPr>
            <a:xfrm flipH="1">
              <a:off x="3459929" y="3276968"/>
              <a:ext cx="252194" cy="535084"/>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135" name="Rounded Rectangle 134"/>
            <p:cNvSpPr/>
            <p:nvPr/>
          </p:nvSpPr>
          <p:spPr>
            <a:xfrm>
              <a:off x="5298337" y="3728918"/>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TextBox 135"/>
            <p:cNvSpPr txBox="1"/>
            <p:nvPr/>
          </p:nvSpPr>
          <p:spPr>
            <a:xfrm>
              <a:off x="5305330" y="4123438"/>
              <a:ext cx="1340516"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grpSp>
          <p:nvGrpSpPr>
            <p:cNvPr id="137" name="Group 136"/>
            <p:cNvGrpSpPr/>
            <p:nvPr/>
          </p:nvGrpSpPr>
          <p:grpSpPr>
            <a:xfrm>
              <a:off x="5705094" y="3811676"/>
              <a:ext cx="499952" cy="325297"/>
              <a:chOff x="2395539" y="2736972"/>
              <a:chExt cx="499952" cy="325297"/>
            </a:xfrm>
          </p:grpSpPr>
          <p:sp>
            <p:nvSpPr>
              <p:cNvPr id="138" name="Rounded Rectangle 137"/>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TextBox 138"/>
              <p:cNvSpPr txBox="1"/>
              <p:nvPr/>
            </p:nvSpPr>
            <p:spPr>
              <a:xfrm>
                <a:off x="2409926" y="2750466"/>
                <a:ext cx="479464"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sp>
          <p:nvSpPr>
            <p:cNvPr id="140" name="Rounded Rectangle 139"/>
            <p:cNvSpPr/>
            <p:nvPr/>
          </p:nvSpPr>
          <p:spPr>
            <a:xfrm>
              <a:off x="4977766" y="2353442"/>
              <a:ext cx="1986025" cy="2240534"/>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41" name="Straight Connector 140"/>
            <p:cNvCxnSpPr>
              <a:stCxn id="135" idx="2"/>
              <a:endCxn id="113" idx="0"/>
            </p:cNvCxnSpPr>
            <p:nvPr/>
          </p:nvCxnSpPr>
          <p:spPr>
            <a:xfrm>
              <a:off x="5977410" y="4383145"/>
              <a:ext cx="7520" cy="691702"/>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pic>
          <p:nvPicPr>
            <p:cNvPr id="142" name="Picture 141"/>
            <p:cNvPicPr>
              <a:picLocks noChangeAspect="1"/>
            </p:cNvPicPr>
            <p:nvPr/>
          </p:nvPicPr>
          <p:blipFill>
            <a:blip r:embed="rId7"/>
            <a:stretch>
              <a:fillRect/>
            </a:stretch>
          </p:blipFill>
          <p:spPr>
            <a:xfrm>
              <a:off x="4963539" y="2236383"/>
              <a:ext cx="215900" cy="241300"/>
            </a:xfrm>
            <a:prstGeom prst="rect">
              <a:avLst/>
            </a:prstGeom>
          </p:spPr>
        </p:pic>
        <p:sp>
          <p:nvSpPr>
            <p:cNvPr id="143" name="TextBox 142"/>
            <p:cNvSpPr txBox="1"/>
            <p:nvPr/>
          </p:nvSpPr>
          <p:spPr>
            <a:xfrm>
              <a:off x="3662053" y="4391296"/>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44" name="TextBox 143"/>
            <p:cNvSpPr txBox="1"/>
            <p:nvPr/>
          </p:nvSpPr>
          <p:spPr>
            <a:xfrm>
              <a:off x="6275396" y="4383145"/>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45" name="Rounded Rectangle 144"/>
            <p:cNvSpPr/>
            <p:nvPr/>
          </p:nvSpPr>
          <p:spPr>
            <a:xfrm>
              <a:off x="7624605" y="2265721"/>
              <a:ext cx="1986025" cy="1227339"/>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Rounded Rectangle 145"/>
            <p:cNvSpPr/>
            <p:nvPr/>
          </p:nvSpPr>
          <p:spPr>
            <a:xfrm>
              <a:off x="7639060" y="3583473"/>
              <a:ext cx="1986025" cy="1227339"/>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TextBox 146"/>
            <p:cNvSpPr txBox="1"/>
            <p:nvPr/>
          </p:nvSpPr>
          <p:spPr>
            <a:xfrm>
              <a:off x="8982896" y="4593973"/>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48" name="TextBox 147"/>
            <p:cNvSpPr txBox="1"/>
            <p:nvPr/>
          </p:nvSpPr>
          <p:spPr>
            <a:xfrm>
              <a:off x="8966162" y="3237559"/>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711" y="2520080"/>
              <a:ext cx="725353" cy="681116"/>
            </a:xfrm>
            <a:prstGeom prst="rect">
              <a:avLst/>
            </a:prstGeom>
          </p:spPr>
        </p:pic>
        <p:sp>
          <p:nvSpPr>
            <p:cNvPr id="150" name="TextBox 149"/>
            <p:cNvSpPr txBox="1"/>
            <p:nvPr/>
          </p:nvSpPr>
          <p:spPr>
            <a:xfrm>
              <a:off x="8143683" y="2540253"/>
              <a:ext cx="875498" cy="19004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151" name="Rounded Rectangle 150"/>
            <p:cNvSpPr/>
            <p:nvPr/>
          </p:nvSpPr>
          <p:spPr>
            <a:xfrm>
              <a:off x="8339145" y="2831269"/>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2" name="TextBox 151"/>
            <p:cNvSpPr txBox="1"/>
            <p:nvPr/>
          </p:nvSpPr>
          <p:spPr>
            <a:xfrm>
              <a:off x="8339492" y="2844533"/>
              <a:ext cx="479463"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sp>
          <p:nvSpPr>
            <p:cNvPr id="153" name="Rounded Rectangle 152"/>
            <p:cNvSpPr/>
            <p:nvPr/>
          </p:nvSpPr>
          <p:spPr>
            <a:xfrm>
              <a:off x="7945741" y="3728918"/>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TextBox 153"/>
            <p:cNvSpPr txBox="1"/>
            <p:nvPr/>
          </p:nvSpPr>
          <p:spPr>
            <a:xfrm>
              <a:off x="7952734" y="4123438"/>
              <a:ext cx="1340516"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grpSp>
          <p:nvGrpSpPr>
            <p:cNvPr id="155" name="Group 154"/>
            <p:cNvGrpSpPr/>
            <p:nvPr/>
          </p:nvGrpSpPr>
          <p:grpSpPr>
            <a:xfrm>
              <a:off x="8352498" y="3811676"/>
              <a:ext cx="499952" cy="325297"/>
              <a:chOff x="2395539" y="2736972"/>
              <a:chExt cx="499952" cy="325297"/>
            </a:xfrm>
          </p:grpSpPr>
          <p:sp>
            <p:nvSpPr>
              <p:cNvPr id="156" name="Rounded Rectangle 155"/>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TextBox 156"/>
              <p:cNvSpPr txBox="1"/>
              <p:nvPr/>
            </p:nvSpPr>
            <p:spPr>
              <a:xfrm>
                <a:off x="2409926" y="2750466"/>
                <a:ext cx="479464"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cxnSp>
          <p:nvCxnSpPr>
            <p:cNvPr id="158" name="Straight Arrow Connector 157"/>
            <p:cNvCxnSpPr>
              <a:stCxn id="149" idx="2"/>
              <a:endCxn id="156" idx="0"/>
            </p:cNvCxnSpPr>
            <p:nvPr/>
          </p:nvCxnSpPr>
          <p:spPr>
            <a:xfrm>
              <a:off x="8594388" y="3201196"/>
              <a:ext cx="8086" cy="610480"/>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159" name="TextBox 32"/>
            <p:cNvSpPr txBox="1">
              <a:spLocks noChangeArrowheads="1"/>
            </p:cNvSpPr>
            <p:nvPr/>
          </p:nvSpPr>
          <p:spPr bwMode="auto">
            <a:xfrm>
              <a:off x="2578029" y="2085864"/>
              <a:ext cx="1557338" cy="230773"/>
            </a:xfrm>
            <a:prstGeom prst="rect">
              <a:avLst/>
            </a:prstGeom>
            <a:noFill/>
            <a:ln w="9525">
              <a:noFill/>
              <a:miter lim="800000"/>
              <a:headEnd/>
              <a:tailEnd/>
            </a:ln>
          </p:spPr>
          <p:txBody>
            <a:bodyPr>
              <a:spAutoFit/>
            </a:bodyPr>
            <a:lstStyle/>
            <a:p>
              <a:pPr algn="ctr" defTabSz="457200"/>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sp>
          <p:nvSpPr>
            <p:cNvPr id="160" name="TextBox 32"/>
            <p:cNvSpPr txBox="1">
              <a:spLocks noChangeArrowheads="1"/>
            </p:cNvSpPr>
            <p:nvPr/>
          </p:nvSpPr>
          <p:spPr bwMode="auto">
            <a:xfrm>
              <a:off x="5192109" y="2087621"/>
              <a:ext cx="1557338" cy="230773"/>
            </a:xfrm>
            <a:prstGeom prst="rect">
              <a:avLst/>
            </a:prstGeom>
            <a:noFill/>
            <a:ln w="9525">
              <a:noFill/>
              <a:miter lim="800000"/>
              <a:headEnd/>
              <a:tailEnd/>
            </a:ln>
          </p:spPr>
          <p:txBody>
            <a:bodyPr>
              <a:spAutoFit/>
            </a:bodyPr>
            <a:lstStyle/>
            <a:p>
              <a:pPr algn="ctr" defTabSz="457200"/>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a:t>
              </a:r>
              <a:r>
                <a:rPr lang="en-US" sz="900"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Zone</a:t>
              </a:r>
              <a:r>
                <a:rPr lang="en-US" sz="900"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B</a:t>
              </a:r>
            </a:p>
          </p:txBody>
        </p:sp>
        <p:sp>
          <p:nvSpPr>
            <p:cNvPr id="161" name="TextBox 32"/>
            <p:cNvSpPr txBox="1">
              <a:spLocks noChangeArrowheads="1"/>
            </p:cNvSpPr>
            <p:nvPr/>
          </p:nvSpPr>
          <p:spPr bwMode="auto">
            <a:xfrm>
              <a:off x="7853403" y="2052256"/>
              <a:ext cx="1557338" cy="230773"/>
            </a:xfrm>
            <a:prstGeom prst="rect">
              <a:avLst/>
            </a:prstGeom>
            <a:noFill/>
            <a:ln w="9525">
              <a:noFill/>
              <a:miter lim="800000"/>
              <a:headEnd/>
              <a:tailEnd/>
            </a:ln>
          </p:spPr>
          <p:txBody>
            <a:bodyPr>
              <a:spAutoFit/>
            </a:bodyPr>
            <a:lstStyle/>
            <a:p>
              <a:pPr algn="ctr" defTabSz="457200"/>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C</a:t>
              </a:r>
            </a:p>
          </p:txBody>
        </p:sp>
      </p:grpSp>
    </p:spTree>
    <p:custDataLst>
      <p:tags r:id="rId1"/>
    </p:custDataLst>
    <p:extLst>
      <p:ext uri="{BB962C8B-B14F-4D97-AF65-F5344CB8AC3E}">
        <p14:creationId xmlns:p14="http://schemas.microsoft.com/office/powerpoint/2010/main" val="1175504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Implementation</a:t>
            </a:r>
          </a:p>
        </p:txBody>
      </p:sp>
      <p:sp>
        <p:nvSpPr>
          <p:cNvPr id="12" name="Content Placeholder 11"/>
          <p:cNvSpPr>
            <a:spLocks noGrp="1"/>
          </p:cNvSpPr>
          <p:nvPr>
            <p:ph idx="1"/>
          </p:nvPr>
        </p:nvSpPr>
        <p:spPr>
          <a:xfrm>
            <a:off x="755378" y="1964774"/>
            <a:ext cx="10853526" cy="3829738"/>
          </a:xfrm>
        </p:spPr>
        <p:txBody>
          <a:bodyPr>
            <a:normAutofit lnSpcReduction="10000"/>
          </a:bodyPr>
          <a:lstStyle/>
          <a:p>
            <a:pPr marL="0" indent="0">
              <a:spcBef>
                <a:spcPts val="3200"/>
              </a:spcBef>
              <a:buNone/>
            </a:pPr>
            <a:r>
              <a:rPr lang="en-US" dirty="0"/>
              <a:t>Create your Amazon EC2 resources and launch your Amazon EC2 instance.</a:t>
            </a:r>
          </a:p>
          <a:p>
            <a:pPr marL="0" indent="0">
              <a:spcBef>
                <a:spcPts val="3200"/>
              </a:spcBef>
              <a:buNone/>
            </a:pPr>
            <a:r>
              <a:rPr lang="en-US" dirty="0"/>
              <a:t>Create your Amazon EFS file system.</a:t>
            </a:r>
          </a:p>
          <a:p>
            <a:pPr marL="0" indent="0">
              <a:spcBef>
                <a:spcPts val="3200"/>
              </a:spcBef>
              <a:buNone/>
              <a:tabLst>
                <a:tab pos="1528195" algn="l"/>
                <a:tab pos="1674242" algn="l"/>
              </a:tabLst>
            </a:pPr>
            <a:r>
              <a:rPr lang="en-US" dirty="0"/>
              <a:t>Create your target mounts in appropriate subnets. </a:t>
            </a:r>
          </a:p>
          <a:p>
            <a:pPr marL="0" indent="0">
              <a:spcBef>
                <a:spcPts val="3200"/>
              </a:spcBef>
              <a:buNone/>
              <a:tabLst>
                <a:tab pos="1528195" algn="l"/>
                <a:tab pos="1674242" algn="l"/>
              </a:tabLst>
            </a:pPr>
            <a:r>
              <a:rPr lang="en-US" dirty="0"/>
              <a:t>Connect your Amazon EC2 instances to target mounts.</a:t>
            </a:r>
          </a:p>
          <a:p>
            <a:pPr marL="0" indent="0">
              <a:spcBef>
                <a:spcPts val="3200"/>
              </a:spcBef>
              <a:buNone/>
              <a:tabLst>
                <a:tab pos="1528195" algn="l"/>
                <a:tab pos="1674242" algn="l"/>
              </a:tabLst>
            </a:pPr>
            <a:r>
              <a:rPr lang="en-US" dirty="0"/>
              <a:t>Clean up resources and protect your AWS account.</a:t>
            </a:r>
          </a:p>
        </p:txBody>
      </p:sp>
      <p:sp>
        <p:nvSpPr>
          <p:cNvPr id="14" name="Oval 13"/>
          <p:cNvSpPr>
            <a:spLocks noChangeAspect="1"/>
          </p:cNvSpPr>
          <p:nvPr/>
        </p:nvSpPr>
        <p:spPr>
          <a:xfrm>
            <a:off x="318541" y="1990298"/>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1</a:t>
            </a:r>
          </a:p>
        </p:txBody>
      </p:sp>
      <p:sp>
        <p:nvSpPr>
          <p:cNvPr id="15" name="Oval 14"/>
          <p:cNvSpPr>
            <a:spLocks noChangeAspect="1"/>
          </p:cNvSpPr>
          <p:nvPr/>
        </p:nvSpPr>
        <p:spPr>
          <a:xfrm>
            <a:off x="318541" y="3013356"/>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2</a:t>
            </a:r>
          </a:p>
        </p:txBody>
      </p:sp>
      <p:sp>
        <p:nvSpPr>
          <p:cNvPr id="16" name="Oval 15"/>
          <p:cNvSpPr>
            <a:spLocks noChangeAspect="1"/>
          </p:cNvSpPr>
          <p:nvPr/>
        </p:nvSpPr>
        <p:spPr>
          <a:xfrm>
            <a:off x="332852" y="3757983"/>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3</a:t>
            </a:r>
          </a:p>
        </p:txBody>
      </p:sp>
      <p:sp>
        <p:nvSpPr>
          <p:cNvPr id="17" name="Oval 16"/>
          <p:cNvSpPr>
            <a:spLocks noChangeAspect="1"/>
          </p:cNvSpPr>
          <p:nvPr/>
        </p:nvSpPr>
        <p:spPr>
          <a:xfrm>
            <a:off x="318541" y="4502610"/>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4</a:t>
            </a:r>
          </a:p>
        </p:txBody>
      </p:sp>
      <p:sp>
        <p:nvSpPr>
          <p:cNvPr id="20" name="Oval 19"/>
          <p:cNvSpPr>
            <a:spLocks noChangeAspect="1"/>
          </p:cNvSpPr>
          <p:nvPr/>
        </p:nvSpPr>
        <p:spPr>
          <a:xfrm>
            <a:off x="332852" y="52239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5</a:t>
            </a:r>
          </a:p>
        </p:txBody>
      </p:sp>
      <p:pic>
        <p:nvPicPr>
          <p:cNvPr id="9" name="Picture 8">
            <a:extLst>
              <a:ext uri="{FF2B5EF4-FFF2-40B4-BE49-F238E27FC236}">
                <a16:creationId xmlns:a16="http://schemas.microsoft.com/office/drawing/2014/main" id="{A8F9B325-3371-9A4C-A33D-E6A938FC4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18979"/>
            <a:ext cx="724389" cy="869267"/>
          </a:xfrm>
          <a:prstGeom prst="rect">
            <a:avLst/>
          </a:prstGeom>
        </p:spPr>
      </p:pic>
    </p:spTree>
    <p:custDataLst>
      <p:tags r:id="rId1"/>
    </p:custDataLst>
    <p:extLst>
      <p:ext uri="{BB962C8B-B14F-4D97-AF65-F5344CB8AC3E}">
        <p14:creationId xmlns:p14="http://schemas.microsoft.com/office/powerpoint/2010/main" val="138817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Section 2: </a:t>
            </a:r>
            <a:br>
              <a:rPr lang="en-US" sz="4800" dirty="0"/>
            </a:br>
            <a:r>
              <a:rPr lang="en-US" sz="4800" dirty="0"/>
              <a:t>Introduction to Storage Services</a:t>
            </a:r>
          </a:p>
        </p:txBody>
      </p:sp>
    </p:spTree>
    <p:custDataLst>
      <p:tags r:id="rId1"/>
    </p:custDataLst>
    <p:extLst>
      <p:ext uri="{BB962C8B-B14F-4D97-AF65-F5344CB8AC3E}">
        <p14:creationId xmlns:p14="http://schemas.microsoft.com/office/powerpoint/2010/main" val="1390957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Resources</a:t>
            </a:r>
          </a:p>
        </p:txBody>
      </p:sp>
      <p:sp>
        <p:nvSpPr>
          <p:cNvPr id="3" name="Content Placeholder 2"/>
          <p:cNvSpPr>
            <a:spLocks noGrp="1"/>
          </p:cNvSpPr>
          <p:nvPr>
            <p:ph idx="1"/>
          </p:nvPr>
        </p:nvSpPr>
        <p:spPr>
          <a:xfrm>
            <a:off x="616226" y="1612001"/>
            <a:ext cx="10515600" cy="4913308"/>
          </a:xfrm>
        </p:spPr>
        <p:txBody>
          <a:bodyPr>
            <a:normAutofit lnSpcReduction="10000"/>
          </a:bodyPr>
          <a:lstStyle/>
          <a:p>
            <a:pPr marL="0" indent="0">
              <a:buNone/>
            </a:pPr>
            <a:r>
              <a:rPr lang="en-US" sz="3000" dirty="0"/>
              <a:t>File system</a:t>
            </a:r>
          </a:p>
          <a:p>
            <a:pPr marL="746125" lvl="1" indent="-457200" algn="just">
              <a:spcBef>
                <a:spcPts val="1000"/>
              </a:spcBef>
              <a:spcAft>
                <a:spcPts val="800"/>
              </a:spcAft>
            </a:pPr>
            <a:r>
              <a:rPr lang="en-US" sz="2600" dirty="0"/>
              <a:t>Mount target</a:t>
            </a:r>
          </a:p>
          <a:p>
            <a:pPr marL="1262063" lvl="1" indent="-457200">
              <a:lnSpc>
                <a:spcPct val="140000"/>
              </a:lnSpc>
              <a:spcBef>
                <a:spcPts val="0"/>
              </a:spcBef>
              <a:buClr>
                <a:schemeClr val="bg2">
                  <a:lumMod val="10000"/>
                </a:schemeClr>
              </a:buClr>
            </a:pPr>
            <a:r>
              <a:rPr lang="en-US" sz="2200" dirty="0"/>
              <a:t>Subnet ID</a:t>
            </a:r>
          </a:p>
          <a:p>
            <a:pPr marL="1262063" lvl="1" indent="-457200">
              <a:lnSpc>
                <a:spcPct val="150000"/>
              </a:lnSpc>
              <a:spcBef>
                <a:spcPts val="0"/>
              </a:spcBef>
              <a:buClr>
                <a:schemeClr val="bg2">
                  <a:lumMod val="10000"/>
                </a:schemeClr>
              </a:buClr>
            </a:pPr>
            <a:r>
              <a:rPr lang="en-US" sz="2200" dirty="0"/>
              <a:t>Security groups</a:t>
            </a:r>
          </a:p>
          <a:p>
            <a:pPr marL="1262063" lvl="1" indent="-457200">
              <a:lnSpc>
                <a:spcPct val="150000"/>
              </a:lnSpc>
              <a:spcBef>
                <a:spcPts val="0"/>
              </a:spcBef>
              <a:buClr>
                <a:schemeClr val="bg2">
                  <a:lumMod val="10000"/>
                </a:schemeClr>
              </a:buClr>
            </a:pPr>
            <a:r>
              <a:rPr lang="en-US" sz="2200" dirty="0"/>
              <a:t>One or more per file system</a:t>
            </a:r>
          </a:p>
          <a:p>
            <a:pPr marL="1262063" lvl="1" indent="-457200">
              <a:lnSpc>
                <a:spcPct val="150000"/>
              </a:lnSpc>
              <a:spcBef>
                <a:spcPts val="0"/>
              </a:spcBef>
              <a:buClr>
                <a:schemeClr val="bg2">
                  <a:lumMod val="10000"/>
                </a:schemeClr>
              </a:buClr>
            </a:pPr>
            <a:r>
              <a:rPr lang="en-US" sz="2200" dirty="0"/>
              <a:t>Create in a VPC subnet</a:t>
            </a:r>
          </a:p>
          <a:p>
            <a:pPr marL="1262063" lvl="1" indent="-457200">
              <a:lnSpc>
                <a:spcPct val="150000"/>
              </a:lnSpc>
              <a:spcBef>
                <a:spcPts val="0"/>
              </a:spcBef>
              <a:buClr>
                <a:schemeClr val="bg2">
                  <a:lumMod val="10000"/>
                </a:schemeClr>
              </a:buClr>
            </a:pPr>
            <a:r>
              <a:rPr lang="en-US" sz="2200" dirty="0"/>
              <a:t>One per Availability Zone</a:t>
            </a:r>
          </a:p>
          <a:p>
            <a:pPr marL="1262063" lvl="1" indent="-457200">
              <a:lnSpc>
                <a:spcPct val="150000"/>
              </a:lnSpc>
              <a:spcBef>
                <a:spcPts val="0"/>
              </a:spcBef>
              <a:buClr>
                <a:schemeClr val="bg2">
                  <a:lumMod val="10000"/>
                </a:schemeClr>
              </a:buClr>
            </a:pPr>
            <a:r>
              <a:rPr lang="en-US" sz="2200" dirty="0"/>
              <a:t>Must be in the same VPC</a:t>
            </a:r>
          </a:p>
          <a:p>
            <a:pPr marL="746125" lvl="1" indent="-457200" algn="just">
              <a:spcBef>
                <a:spcPts val="1000"/>
              </a:spcBef>
              <a:spcAft>
                <a:spcPts val="800"/>
              </a:spcAft>
            </a:pPr>
            <a:r>
              <a:rPr lang="en-US" sz="2600" dirty="0"/>
              <a:t>Tags</a:t>
            </a:r>
          </a:p>
          <a:p>
            <a:pPr marL="1262063" lvl="1" indent="-457200">
              <a:lnSpc>
                <a:spcPct val="150000"/>
              </a:lnSpc>
              <a:spcBef>
                <a:spcPts val="0"/>
              </a:spcBef>
              <a:buClr>
                <a:schemeClr val="bg2">
                  <a:lumMod val="10000"/>
                </a:schemeClr>
              </a:buClr>
            </a:pPr>
            <a:r>
              <a:rPr lang="en-US" sz="2200" dirty="0"/>
              <a:t>Key-value pairs</a:t>
            </a:r>
          </a:p>
        </p:txBody>
      </p:sp>
      <p:pic>
        <p:nvPicPr>
          <p:cNvPr id="20" name="Picture 19"/>
          <p:cNvPicPr>
            <a:picLocks noChangeAspect="1"/>
          </p:cNvPicPr>
          <p:nvPr/>
        </p:nvPicPr>
        <p:blipFill>
          <a:blip r:embed="rId4"/>
          <a:stretch>
            <a:fillRect/>
          </a:stretch>
        </p:blipFill>
        <p:spPr>
          <a:xfrm>
            <a:off x="6959941" y="2805005"/>
            <a:ext cx="3022600" cy="25273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18979"/>
            <a:ext cx="724389" cy="869267"/>
          </a:xfrm>
          <a:prstGeom prst="rect">
            <a:avLst/>
          </a:prstGeom>
        </p:spPr>
      </p:pic>
    </p:spTree>
    <p:custDataLst>
      <p:tags r:id="rId1"/>
    </p:custDataLst>
    <p:extLst>
      <p:ext uri="{BB962C8B-B14F-4D97-AF65-F5344CB8AC3E}">
        <p14:creationId xmlns:p14="http://schemas.microsoft.com/office/powerpoint/2010/main" val="1075673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Amazon EFS Review</a:t>
            </a:r>
          </a:p>
        </p:txBody>
      </p:sp>
      <p:sp>
        <p:nvSpPr>
          <p:cNvPr id="4" name="Content Placeholder 3">
            <a:extLst>
              <a:ext uri="{FF2B5EF4-FFF2-40B4-BE49-F238E27FC236}">
                <a16:creationId xmlns:a16="http://schemas.microsoft.com/office/drawing/2014/main" id="{58ACDBEA-B479-1946-8874-B855CD0CB14E}"/>
              </a:ext>
            </a:extLst>
          </p:cNvPr>
          <p:cNvSpPr>
            <a:spLocks noGrp="1"/>
          </p:cNvSpPr>
          <p:nvPr>
            <p:ph idx="1"/>
          </p:nvPr>
        </p:nvSpPr>
        <p:spPr>
          <a:xfrm>
            <a:off x="238539" y="1440305"/>
            <a:ext cx="10515600" cy="4913308"/>
          </a:xfrm>
        </p:spPr>
        <p:txBody>
          <a:bodyPr>
            <a:normAutofit/>
          </a:bodyPr>
          <a:lstStyle/>
          <a:p>
            <a:pPr marL="457200" indent="-457200">
              <a:lnSpc>
                <a:spcPct val="110000"/>
              </a:lnSpc>
              <a:spcBef>
                <a:spcPts val="800"/>
              </a:spcBef>
            </a:pPr>
            <a:r>
              <a:rPr lang="en-US" dirty="0"/>
              <a:t>Amazon EFS provides file storage over a network.</a:t>
            </a:r>
          </a:p>
          <a:p>
            <a:pPr marL="457200" indent="-457200">
              <a:lnSpc>
                <a:spcPct val="110000"/>
              </a:lnSpc>
              <a:spcBef>
                <a:spcPts val="800"/>
              </a:spcBef>
            </a:pPr>
            <a:r>
              <a:rPr lang="en-US" dirty="0"/>
              <a:t>Perfect for big data and analytics, media processing workflows, content management, web serving and home directories.</a:t>
            </a:r>
          </a:p>
          <a:p>
            <a:pPr marL="457200" indent="-457200">
              <a:lnSpc>
                <a:spcPct val="110000"/>
              </a:lnSpc>
              <a:spcBef>
                <a:spcPts val="800"/>
              </a:spcBef>
            </a:pPr>
            <a:r>
              <a:rPr lang="en-US" dirty="0"/>
              <a:t>Fully managed service that eliminates storage administration tasks.</a:t>
            </a:r>
          </a:p>
          <a:p>
            <a:pPr marL="457200" indent="-457200">
              <a:lnSpc>
                <a:spcPct val="110000"/>
              </a:lnSpc>
              <a:spcBef>
                <a:spcPts val="800"/>
              </a:spcBef>
            </a:pPr>
            <a:r>
              <a:rPr lang="en-US" dirty="0"/>
              <a:t>Accessible from the console, an API, or the CLI.</a:t>
            </a:r>
          </a:p>
          <a:p>
            <a:pPr marL="457200" indent="-457200">
              <a:lnSpc>
                <a:spcPct val="110000"/>
              </a:lnSpc>
              <a:spcBef>
                <a:spcPts val="800"/>
              </a:spcBef>
            </a:pPr>
            <a:r>
              <a:rPr lang="en-US" dirty="0"/>
              <a:t>Scales up or down as files are added or removed and you pay for what you use.</a:t>
            </a:r>
          </a:p>
        </p:txBody>
      </p:sp>
      <p:pic>
        <p:nvPicPr>
          <p:cNvPr id="6" name="Picture 5">
            <a:extLst>
              <a:ext uri="{FF2B5EF4-FFF2-40B4-BE49-F238E27FC236}">
                <a16:creationId xmlns:a16="http://schemas.microsoft.com/office/drawing/2014/main" id="{1714A5A8-AD1C-0A42-9194-519E5AC61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extLst>
      <p:ext uri="{BB962C8B-B14F-4D97-AF65-F5344CB8AC3E}">
        <p14:creationId xmlns:p14="http://schemas.microsoft.com/office/powerpoint/2010/main" val="299686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EFS Demo</a:t>
            </a:r>
          </a:p>
        </p:txBody>
      </p:sp>
    </p:spTree>
    <p:custDataLst>
      <p:tags r:id="rId1"/>
    </p:custDataLst>
    <p:extLst>
      <p:ext uri="{BB962C8B-B14F-4D97-AF65-F5344CB8AC3E}">
        <p14:creationId xmlns:p14="http://schemas.microsoft.com/office/powerpoint/2010/main" val="3655767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4: </a:t>
            </a:r>
            <a:br>
              <a:rPr lang="en-US" sz="4800" dirty="0"/>
            </a:br>
            <a:r>
              <a:rPr lang="en-US" sz="4800" dirty="0"/>
              <a:t>Amazon Glacier</a:t>
            </a:r>
          </a:p>
        </p:txBody>
      </p:sp>
    </p:spTree>
    <p:custDataLst>
      <p:tags r:id="rId1"/>
    </p:custDataLst>
    <p:extLst>
      <p:ext uri="{BB962C8B-B14F-4D97-AF65-F5344CB8AC3E}">
        <p14:creationId xmlns:p14="http://schemas.microsoft.com/office/powerpoint/2010/main" val="76729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19900" y="5048646"/>
            <a:ext cx="4558107" cy="492443"/>
          </a:xfrm>
          <a:prstGeom prst="rect">
            <a:avLst/>
          </a:prstGeom>
          <a:noFill/>
        </p:spPr>
        <p:txBody>
          <a:bodyPr wrap="square" lIns="0" tIns="0" rIns="0" bIns="0" rtlCol="0" anchor="ctr">
            <a:spAutoFit/>
          </a:bodyPr>
          <a:lstStyle/>
          <a:p>
            <a:pPr algn="ctr"/>
            <a:r>
              <a:rPr lang="en-US" sz="3200" b="1" dirty="0">
                <a:latin typeface="Amazon Ember" panose="020B0603020204020204" pitchFamily="34" charset="0"/>
                <a:ea typeface="Amazon Ember" panose="020B0603020204020204" pitchFamily="34" charset="0"/>
                <a:cs typeface="Amazon Ember" panose="020B0603020204020204" pitchFamily="34" charset="0"/>
              </a:rPr>
              <a:t>Amazon Glacier</a:t>
            </a:r>
            <a:endParaRPr lang="en-US" sz="66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140" y="1431235"/>
            <a:ext cx="3491858" cy="3491858"/>
          </a:xfrm>
          <a:prstGeom prst="rect">
            <a:avLst/>
          </a:prstGeom>
        </p:spPr>
      </p:pic>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3058558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Glacier Review</a:t>
            </a:r>
          </a:p>
        </p:txBody>
      </p:sp>
      <p:sp>
        <p:nvSpPr>
          <p:cNvPr id="3" name="Content Placeholder 2"/>
          <p:cNvSpPr>
            <a:spLocks noGrp="1"/>
          </p:cNvSpPr>
          <p:nvPr>
            <p:ph idx="1"/>
          </p:nvPr>
        </p:nvSpPr>
        <p:spPr>
          <a:xfrm>
            <a:off x="238539" y="1440305"/>
            <a:ext cx="11340548" cy="4913308"/>
          </a:xfrm>
        </p:spPr>
        <p:txBody>
          <a:bodyPr>
            <a:normAutofit/>
          </a:bodyPr>
          <a:lstStyle/>
          <a:p>
            <a:pPr marL="0" indent="0">
              <a:lnSpc>
                <a:spcPct val="100000"/>
              </a:lnSpc>
              <a:spcBef>
                <a:spcPts val="1200"/>
              </a:spcBef>
              <a:spcAft>
                <a:spcPts val="800"/>
              </a:spcAft>
              <a:buNone/>
            </a:pPr>
            <a:r>
              <a:rPr lang="en-US" dirty="0"/>
              <a:t>Amazon Glacier is a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data archiving service </a:t>
            </a:r>
            <a:r>
              <a:rPr lang="en-US" dirty="0"/>
              <a:t>designed for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security</a:t>
            </a:r>
            <a:r>
              <a:rPr lang="en-US" dirty="0"/>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durability</a:t>
            </a:r>
            <a:r>
              <a:rPr lang="en-US" dirty="0"/>
              <a:t>, and an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extremely</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low</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cost</a:t>
            </a:r>
            <a:r>
              <a:rPr lang="en-US" dirty="0"/>
              <a:t>.</a:t>
            </a:r>
          </a:p>
          <a:p>
            <a:pPr marL="457200" lvl="1" indent="-457200" algn="just">
              <a:spcBef>
                <a:spcPts val="1200"/>
              </a:spcBef>
              <a:spcAft>
                <a:spcPts val="800"/>
              </a:spcAft>
            </a:pPr>
            <a:r>
              <a:rPr lang="en-US" dirty="0"/>
              <a:t>Designed for durability of 99.999999999% of objects.</a:t>
            </a:r>
          </a:p>
          <a:p>
            <a:pPr marL="457200" lvl="1" indent="-457200" algn="just">
              <a:spcBef>
                <a:spcPts val="1200"/>
              </a:spcBef>
              <a:spcAft>
                <a:spcPts val="800"/>
              </a:spcAft>
            </a:pPr>
            <a:r>
              <a:rPr lang="en-US" dirty="0"/>
              <a:t>Supports SSL/TLS encryption of data in transit and at rest.</a:t>
            </a:r>
          </a:p>
          <a:p>
            <a:pPr marL="457200" lvl="1" indent="-457200" algn="just">
              <a:spcBef>
                <a:spcPts val="1200"/>
              </a:spcBef>
              <a:spcAft>
                <a:spcPts val="800"/>
              </a:spcAft>
            </a:pPr>
            <a:r>
              <a:rPr lang="en-US" dirty="0"/>
              <a:t>The Vault Lock feature enforces compliance via a lockable policy.</a:t>
            </a:r>
          </a:p>
          <a:p>
            <a:pPr marL="457200" lvl="1" indent="-457200" algn="just">
              <a:spcBef>
                <a:spcPts val="1200"/>
              </a:spcBef>
              <a:spcAft>
                <a:spcPts val="800"/>
              </a:spcAft>
            </a:pPr>
            <a:r>
              <a:rPr lang="en-US" dirty="0"/>
              <a:t>Extremely low-cost design is ideal for long-term archiving.</a:t>
            </a:r>
          </a:p>
          <a:p>
            <a:pPr marL="914400" lvl="2" indent="-457200" algn="just">
              <a:spcBef>
                <a:spcPts val="1200"/>
              </a:spcBef>
              <a:spcAft>
                <a:spcPts val="800"/>
              </a:spcAft>
            </a:pPr>
            <a:r>
              <a:rPr lang="en-US" sz="2200" dirty="0"/>
              <a:t>Provides three options for access to archives (Expedited, Standard, and Bulk) from a few minutes to several hours.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custDataLst>
      <p:tags r:id="rId1"/>
    </p:custDataLst>
    <p:extLst>
      <p:ext uri="{BB962C8B-B14F-4D97-AF65-F5344CB8AC3E}">
        <p14:creationId xmlns:p14="http://schemas.microsoft.com/office/powerpoint/2010/main" val="3695717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Amazon Glacier</a:t>
            </a:r>
          </a:p>
        </p:txBody>
      </p:sp>
      <p:pic>
        <p:nvPicPr>
          <p:cNvPr id="8" name="Picture 7">
            <a:extLst>
              <a:ext uri="{FF2B5EF4-FFF2-40B4-BE49-F238E27FC236}">
                <a16:creationId xmlns:a16="http://schemas.microsoft.com/office/drawing/2014/main" id="{0A7C78AA-2F0E-A743-BD72-6D647A01283D}"/>
              </a:ext>
            </a:extLst>
          </p:cNvPr>
          <p:cNvPicPr>
            <a:picLocks noChangeAspect="1"/>
          </p:cNvPicPr>
          <p:nvPr/>
        </p:nvPicPr>
        <p:blipFill>
          <a:blip r:embed="rId4"/>
          <a:stretch>
            <a:fillRect/>
          </a:stretch>
        </p:blipFill>
        <p:spPr>
          <a:xfrm>
            <a:off x="1321187" y="1454606"/>
            <a:ext cx="6451213" cy="4717594"/>
          </a:xfrm>
          <a:prstGeom prst="rect">
            <a:avLst/>
          </a:prstGeom>
        </p:spPr>
      </p:pic>
      <p:sp>
        <p:nvSpPr>
          <p:cNvPr id="9" name="Rectangle 8">
            <a:extLst>
              <a:ext uri="{FF2B5EF4-FFF2-40B4-BE49-F238E27FC236}">
                <a16:creationId xmlns:a16="http://schemas.microsoft.com/office/drawing/2014/main" id="{DBD48BC5-2964-2447-AD62-230622BE6BE4}"/>
              </a:ext>
            </a:extLst>
          </p:cNvPr>
          <p:cNvSpPr/>
          <p:nvPr/>
        </p:nvSpPr>
        <p:spPr>
          <a:xfrm>
            <a:off x="8350054" y="1729859"/>
            <a:ext cx="2442869" cy="954107"/>
          </a:xfrm>
          <a:prstGeom prst="rect">
            <a:avLst/>
          </a:prstGeom>
        </p:spPr>
        <p:txBody>
          <a:bodyPr wrap="square">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RESTful</a:t>
            </a:r>
          </a:p>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Web services</a:t>
            </a:r>
          </a:p>
        </p:txBody>
      </p:sp>
      <p:sp>
        <p:nvSpPr>
          <p:cNvPr id="10" name="Rectangle 9">
            <a:extLst>
              <a:ext uri="{FF2B5EF4-FFF2-40B4-BE49-F238E27FC236}">
                <a16:creationId xmlns:a16="http://schemas.microsoft.com/office/drawing/2014/main" id="{6167942A-F418-F046-BDB1-99327AE90473}"/>
              </a:ext>
            </a:extLst>
          </p:cNvPr>
          <p:cNvSpPr/>
          <p:nvPr/>
        </p:nvSpPr>
        <p:spPr>
          <a:xfrm>
            <a:off x="8350054" y="3336349"/>
            <a:ext cx="2442869" cy="954107"/>
          </a:xfrm>
          <a:prstGeom prst="rect">
            <a:avLst/>
          </a:prstGeom>
        </p:spPr>
        <p:txBody>
          <a:bodyPr wrap="square">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Java or .NET SDKs</a:t>
            </a:r>
          </a:p>
        </p:txBody>
      </p:sp>
      <p:sp>
        <p:nvSpPr>
          <p:cNvPr id="11" name="Rectangle 10">
            <a:extLst>
              <a:ext uri="{FF2B5EF4-FFF2-40B4-BE49-F238E27FC236}">
                <a16:creationId xmlns:a16="http://schemas.microsoft.com/office/drawing/2014/main" id="{C98B1267-C101-5440-BCF1-DC8D6684582D}"/>
              </a:ext>
            </a:extLst>
          </p:cNvPr>
          <p:cNvSpPr/>
          <p:nvPr/>
        </p:nvSpPr>
        <p:spPr>
          <a:xfrm>
            <a:off x="8015578" y="4942839"/>
            <a:ext cx="3111821" cy="954107"/>
          </a:xfrm>
          <a:prstGeom prst="rect">
            <a:avLst/>
          </a:prstGeom>
        </p:spPr>
        <p:txBody>
          <a:bodyPr wrap="square">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S3 with lifecycle policies</a:t>
            </a:r>
          </a:p>
        </p:txBody>
      </p:sp>
    </p:spTree>
    <p:custDataLst>
      <p:tags r:id="rId1"/>
    </p:custDataLst>
    <p:extLst>
      <p:ext uri="{BB962C8B-B14F-4D97-AF65-F5344CB8AC3E}">
        <p14:creationId xmlns:p14="http://schemas.microsoft.com/office/powerpoint/2010/main" val="2483093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Policies</a:t>
            </a:r>
          </a:p>
        </p:txBody>
      </p:sp>
      <p:sp>
        <p:nvSpPr>
          <p:cNvPr id="3" name="Content Placeholder 2"/>
          <p:cNvSpPr>
            <a:spLocks noGrp="1"/>
          </p:cNvSpPr>
          <p:nvPr>
            <p:ph idx="1"/>
          </p:nvPr>
        </p:nvSpPr>
        <p:spPr>
          <a:xfrm>
            <a:off x="238538" y="1440305"/>
            <a:ext cx="11330609" cy="4913308"/>
          </a:xfrm>
        </p:spPr>
        <p:txBody>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Amazon</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S3</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lifecycle</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policies</a:t>
            </a:r>
            <a:r>
              <a:rPr lang="en-US" b="1" dirty="0">
                <a:solidFill>
                  <a:srgbClr val="0070C0"/>
                </a:solidFill>
              </a:rPr>
              <a:t> </a:t>
            </a:r>
            <a:r>
              <a:rPr lang="en-US" dirty="0"/>
              <a:t>allow you to delete or move objects based on age.</a:t>
            </a:r>
          </a:p>
        </p:txBody>
      </p:sp>
      <p:sp>
        <p:nvSpPr>
          <p:cNvPr id="27" name="TextBox 52"/>
          <p:cNvSpPr txBox="1">
            <a:spLocks noChangeArrowheads="1"/>
          </p:cNvSpPr>
          <p:nvPr/>
        </p:nvSpPr>
        <p:spPr bwMode="auto">
          <a:xfrm>
            <a:off x="6664597" y="2832843"/>
            <a:ext cx="1683056" cy="2975293"/>
          </a:xfrm>
          <a:prstGeom prst="roundRect">
            <a:avLst/>
          </a:prstGeom>
          <a:noFill/>
          <a:ln w="28575">
            <a:solidFill>
              <a:schemeClr val="accent2">
                <a:lumMod val="20000"/>
                <a:lumOff val="8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a:t>
            </a:r>
          </a:p>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Glacier</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52"/>
          <p:cNvSpPr txBox="1">
            <a:spLocks noChangeArrowheads="1"/>
          </p:cNvSpPr>
          <p:nvPr/>
        </p:nvSpPr>
        <p:spPr bwMode="auto">
          <a:xfrm>
            <a:off x="945393" y="2832843"/>
            <a:ext cx="1683056" cy="2975293"/>
          </a:xfrm>
          <a:prstGeom prst="roundRect">
            <a:avLst/>
          </a:prstGeom>
          <a:noFill/>
          <a:ln w="28575">
            <a:solidFill>
              <a:schemeClr val="accent2"/>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52"/>
          <p:cNvSpPr txBox="1">
            <a:spLocks noChangeArrowheads="1"/>
          </p:cNvSpPr>
          <p:nvPr/>
        </p:nvSpPr>
        <p:spPr bwMode="auto">
          <a:xfrm>
            <a:off x="3830537" y="2832843"/>
            <a:ext cx="1683056" cy="2975293"/>
          </a:xfrm>
          <a:prstGeom prst="roundRect">
            <a:avLst/>
          </a:prstGeom>
          <a:noFill/>
          <a:ln w="28575">
            <a:solidFill>
              <a:schemeClr val="accent2">
                <a:lumMod val="60000"/>
                <a:lumOff val="4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 - Infrequent Access</a:t>
            </a:r>
          </a:p>
        </p:txBody>
      </p:sp>
      <p:grpSp>
        <p:nvGrpSpPr>
          <p:cNvPr id="30" name="Group 29"/>
          <p:cNvGrpSpPr/>
          <p:nvPr/>
        </p:nvGrpSpPr>
        <p:grpSpPr>
          <a:xfrm>
            <a:off x="9531768" y="2854136"/>
            <a:ext cx="1551200" cy="2690475"/>
            <a:chOff x="7148826" y="1800395"/>
            <a:chExt cx="1163400" cy="2017856"/>
          </a:xfrm>
        </p:grpSpPr>
        <p:pic>
          <p:nvPicPr>
            <p:cNvPr id="31" name="Picture 2" descr="Garbage, Basket, Bin, Trash, Rubbish, Waste, Metal, C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664" y="2793242"/>
              <a:ext cx="983724" cy="10250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2"/>
            <p:cNvSpPr txBox="1">
              <a:spLocks noChangeArrowheads="1"/>
            </p:cNvSpPr>
            <p:nvPr/>
          </p:nvSpPr>
          <p:spPr bwMode="auto">
            <a:xfrm>
              <a:off x="7148826" y="1800395"/>
              <a:ext cx="1163400"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Delete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5" name="Group 34"/>
          <p:cNvGrpSpPr/>
          <p:nvPr/>
        </p:nvGrpSpPr>
        <p:grpSpPr>
          <a:xfrm>
            <a:off x="2463538" y="4156658"/>
            <a:ext cx="1626109" cy="901172"/>
            <a:chOff x="1847653" y="2965826"/>
            <a:chExt cx="1219582" cy="675879"/>
          </a:xfrm>
          <a:solidFill>
            <a:schemeClr val="accent2"/>
          </a:solidFill>
        </p:grpSpPr>
        <p:sp>
          <p:nvSpPr>
            <p:cNvPr id="36" name="Right Arrow 35"/>
            <p:cNvSpPr/>
            <p:nvPr/>
          </p:nvSpPr>
          <p:spPr>
            <a:xfrm>
              <a:off x="1847653" y="2965826"/>
              <a:ext cx="1219582" cy="675879"/>
            </a:xfrm>
            <a:prstGeom prst="rightArrow">
              <a:avLst/>
            </a:prstGeom>
            <a:grp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TextBox 9"/>
            <p:cNvSpPr txBox="1"/>
            <p:nvPr/>
          </p:nvSpPr>
          <p:spPr>
            <a:xfrm>
              <a:off x="2069628" y="3166605"/>
              <a:ext cx="640080" cy="274320"/>
            </a:xfrm>
            <a:prstGeom prst="rect">
              <a:avLst/>
            </a:prstGeom>
            <a:grpFill/>
            <a:ln>
              <a:solidFill>
                <a:schemeClr val="accent2"/>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30 Days</a:t>
              </a:r>
              <a:endParaRPr lang="en-US" sz="2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46" name="Picture 45" descr="Multimedi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3555" y="4013440"/>
            <a:ext cx="1192895" cy="1192895"/>
          </a:xfrm>
          <a:prstGeom prst="rect">
            <a:avLst/>
          </a:prstGeom>
        </p:spPr>
      </p:pic>
      <p:sp>
        <p:nvSpPr>
          <p:cNvPr id="48" name="TextBox 52"/>
          <p:cNvSpPr txBox="1">
            <a:spLocks noChangeArrowheads="1"/>
          </p:cNvSpPr>
          <p:nvPr/>
        </p:nvSpPr>
        <p:spPr bwMode="auto">
          <a:xfrm>
            <a:off x="1004401" y="512541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0" name="Picture 49" descr="Multimedi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89647" y="4013440"/>
            <a:ext cx="1192895" cy="1192895"/>
          </a:xfrm>
          <a:prstGeom prst="rect">
            <a:avLst/>
          </a:prstGeom>
        </p:spPr>
      </p:pic>
      <p:sp>
        <p:nvSpPr>
          <p:cNvPr id="64" name="TextBox 52"/>
          <p:cNvSpPr txBox="1">
            <a:spLocks noChangeArrowheads="1"/>
          </p:cNvSpPr>
          <p:nvPr/>
        </p:nvSpPr>
        <p:spPr bwMode="auto">
          <a:xfrm>
            <a:off x="3910493" y="512541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5" name="Picture 64" descr="Multimedi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5607" y="4010798"/>
            <a:ext cx="1192895" cy="1192895"/>
          </a:xfrm>
          <a:prstGeom prst="rect">
            <a:avLst/>
          </a:prstGeom>
        </p:spPr>
      </p:pic>
      <p:sp>
        <p:nvSpPr>
          <p:cNvPr id="66" name="TextBox 52"/>
          <p:cNvSpPr txBox="1">
            <a:spLocks noChangeArrowheads="1"/>
          </p:cNvSpPr>
          <p:nvPr/>
        </p:nvSpPr>
        <p:spPr bwMode="auto">
          <a:xfrm>
            <a:off x="6796453" y="5122776"/>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grpSp>
        <p:nvGrpSpPr>
          <p:cNvPr id="71" name="Group 70"/>
          <p:cNvGrpSpPr/>
          <p:nvPr/>
        </p:nvGrpSpPr>
        <p:grpSpPr>
          <a:xfrm>
            <a:off x="5340079" y="4164405"/>
            <a:ext cx="1626109" cy="901172"/>
            <a:chOff x="4012123" y="2971636"/>
            <a:chExt cx="1219582" cy="675879"/>
          </a:xfrm>
          <a:solidFill>
            <a:schemeClr val="accent2">
              <a:lumMod val="60000"/>
              <a:lumOff val="40000"/>
            </a:schemeClr>
          </a:solidFill>
        </p:grpSpPr>
        <p:sp>
          <p:nvSpPr>
            <p:cNvPr id="72" name="Right Arrow 71"/>
            <p:cNvSpPr/>
            <p:nvPr/>
          </p:nvSpPr>
          <p:spPr>
            <a:xfrm>
              <a:off x="4012123" y="2971636"/>
              <a:ext cx="1219582" cy="675879"/>
            </a:xfrm>
            <a:prstGeom prst="rightArrow">
              <a:avLst/>
            </a:prstGeom>
            <a:grp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TextBox 9"/>
            <p:cNvSpPr txBox="1"/>
            <p:nvPr/>
          </p:nvSpPr>
          <p:spPr>
            <a:xfrm>
              <a:off x="4218674" y="3169549"/>
              <a:ext cx="640080" cy="274320"/>
            </a:xfrm>
            <a:prstGeom prst="rect">
              <a:avLst/>
            </a:prstGeom>
            <a:grpFill/>
            <a:ln>
              <a:solidFill>
                <a:schemeClr val="accent2">
                  <a:lumMod val="60000"/>
                  <a:lumOff val="4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60 Days</a:t>
              </a:r>
              <a:endParaRPr lang="en-US" sz="2400" b="1"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4" name="Group 73"/>
          <p:cNvGrpSpPr/>
          <p:nvPr/>
        </p:nvGrpSpPr>
        <p:grpSpPr>
          <a:xfrm>
            <a:off x="8187340" y="4164405"/>
            <a:ext cx="1626109" cy="901172"/>
            <a:chOff x="6160441" y="2971635"/>
            <a:chExt cx="1219582" cy="675879"/>
          </a:xfrm>
          <a:solidFill>
            <a:schemeClr val="accent2">
              <a:lumMod val="20000"/>
              <a:lumOff val="80000"/>
            </a:schemeClr>
          </a:solidFill>
        </p:grpSpPr>
        <p:sp>
          <p:nvSpPr>
            <p:cNvPr id="75" name="Right Arrow 74"/>
            <p:cNvSpPr/>
            <p:nvPr/>
          </p:nvSpPr>
          <p:spPr>
            <a:xfrm>
              <a:off x="6160441" y="2971635"/>
              <a:ext cx="1219582" cy="675879"/>
            </a:xfrm>
            <a:prstGeom prst="rightArrow">
              <a:avLst/>
            </a:prstGeom>
            <a:grp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9"/>
            <p:cNvSpPr txBox="1"/>
            <p:nvPr/>
          </p:nvSpPr>
          <p:spPr>
            <a:xfrm>
              <a:off x="6376138" y="3162134"/>
              <a:ext cx="640080" cy="274320"/>
            </a:xfrm>
            <a:prstGeom prst="rect">
              <a:avLst/>
            </a:prstGeom>
            <a:grpFill/>
            <a:ln>
              <a:solidFill>
                <a:schemeClr val="accent2">
                  <a:lumMod val="20000"/>
                  <a:lumOff val="8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latin typeface="Amazon Ember Light" panose="020B0403020204020204" pitchFamily="34" charset="0"/>
                  <a:ea typeface="Amazon Ember Light" panose="020B0403020204020204" pitchFamily="34" charset="0"/>
                  <a:cs typeface="Amazon Ember Light" panose="020B0403020204020204" pitchFamily="34" charset="0"/>
                </a:rPr>
                <a:t>365 Days</a:t>
              </a: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645192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Comparison</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graphicFrame>
        <p:nvGraphicFramePr>
          <p:cNvPr id="6" name="Content Placeholder 5">
            <a:extLst>
              <a:ext uri="{FF2B5EF4-FFF2-40B4-BE49-F238E27FC236}">
                <a16:creationId xmlns:a16="http://schemas.microsoft.com/office/drawing/2014/main" id="{A2ABB4F0-7911-D14F-BA18-7852C010C810}"/>
              </a:ext>
            </a:extLst>
          </p:cNvPr>
          <p:cNvGraphicFramePr>
            <a:graphicFrameLocks noGrp="1"/>
          </p:cNvGraphicFramePr>
          <p:nvPr>
            <p:ph idx="1"/>
            <p:extLst>
              <p:ext uri="{D42A27DB-BD31-4B8C-83A1-F6EECF244321}">
                <p14:modId xmlns:p14="http://schemas.microsoft.com/office/powerpoint/2010/main" val="3651388311"/>
              </p:ext>
            </p:extLst>
          </p:nvPr>
        </p:nvGraphicFramePr>
        <p:xfrm>
          <a:off x="643041" y="1486412"/>
          <a:ext cx="10905919" cy="4541520"/>
        </p:xfrm>
        <a:graphic>
          <a:graphicData uri="http://schemas.openxmlformats.org/drawingml/2006/table">
            <a:tbl>
              <a:tblPr firstRow="1" bandRow="1">
                <a:tableStyleId>{85BE263C-DBD7-4A20-BB59-AAB30ACAA65A}</a:tableStyleId>
              </a:tblPr>
              <a:tblGrid>
                <a:gridCol w="3600450">
                  <a:extLst>
                    <a:ext uri="{9D8B030D-6E8A-4147-A177-3AD203B41FA5}">
                      <a16:colId xmlns:a16="http://schemas.microsoft.com/office/drawing/2014/main" val="4208479291"/>
                    </a:ext>
                  </a:extLst>
                </a:gridCol>
                <a:gridCol w="3228975">
                  <a:extLst>
                    <a:ext uri="{9D8B030D-6E8A-4147-A177-3AD203B41FA5}">
                      <a16:colId xmlns:a16="http://schemas.microsoft.com/office/drawing/2014/main" val="3877621433"/>
                    </a:ext>
                  </a:extLst>
                </a:gridCol>
                <a:gridCol w="4076494">
                  <a:extLst>
                    <a:ext uri="{9D8B030D-6E8A-4147-A177-3AD203B41FA5}">
                      <a16:colId xmlns:a16="http://schemas.microsoft.com/office/drawing/2014/main" val="1352277599"/>
                    </a:ext>
                  </a:extLst>
                </a:gridCol>
              </a:tblGrid>
              <a:tr h="370840">
                <a:tc>
                  <a:txBody>
                    <a:bodyPr/>
                    <a:lstStyle/>
                    <a:p>
                      <a:endParaRPr lang="en-US" b="0" i="0" dirty="0">
                        <a:latin typeface="Amazon Ember" panose="020B0603020204020204" pitchFamily="34" charset="0"/>
                        <a:ea typeface="Amazon Ember" panose="020B0603020204020204" pitchFamily="34" charset="0"/>
                        <a:cs typeface="Amazon Ember" panose="020B0603020204020204" pitchFamily="34" charset="0"/>
                      </a:endParaRPr>
                    </a:p>
                  </a:txBody>
                  <a:tcPr>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a:txBody>
                    <a:bodyPr/>
                    <a:lstStyle/>
                    <a:p>
                      <a:pPr algn="ctr"/>
                      <a:r>
                        <a:rPr lang="en-US" sz="3200" b="0" i="0" dirty="0">
                          <a:latin typeface="Amazon Ember" panose="020B0603020204020204" pitchFamily="34" charset="0"/>
                          <a:ea typeface="Amazon Ember" panose="020B0603020204020204" pitchFamily="34" charset="0"/>
                          <a:cs typeface="Amazon Ember" panose="020B0603020204020204" pitchFamily="34" charset="0"/>
                        </a:rPr>
                        <a:t>Amazon 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0" i="0" dirty="0">
                          <a:latin typeface="Amazon Ember" panose="020B0603020204020204" pitchFamily="34" charset="0"/>
                          <a:ea typeface="Amazon Ember" panose="020B0603020204020204" pitchFamily="34" charset="0"/>
                          <a:cs typeface="Amazon Ember" panose="020B0603020204020204" pitchFamily="34" charset="0"/>
                        </a:rPr>
                        <a:t>Amazon Glacier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313094"/>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Data Volume</a:t>
                      </a:r>
                    </a:p>
                  </a:txBody>
                  <a:tcPr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60860725"/>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Average Latency</a:t>
                      </a:r>
                    </a:p>
                  </a:txBody>
                  <a:tcPr anchor="ctr">
                    <a:lnR w="12700" cap="flat" cmpd="sng" algn="ctr">
                      <a:solidFill>
                        <a:schemeClr val="tx1"/>
                      </a:solidFill>
                      <a:prstDash val="solid"/>
                      <a:round/>
                      <a:headEnd type="none" w="med" len="med"/>
                      <a:tailEnd type="none" w="med" len="med"/>
                    </a:lnR>
                    <a:lnT>
                      <a:noFill/>
                    </a:lnT>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min/hrs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9607568"/>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Item Size</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5 TB 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40 TB 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6810272"/>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Cost/GB Per Month</a:t>
                      </a:r>
                    </a:p>
                  </a:txBody>
                  <a:tcPr anchor="ctr">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863636"/>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Billed Requests</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PUT, COPY, POST, LIST, and 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UPLOAD and retrieval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14348630"/>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Retrieval Pricing</a:t>
                      </a:r>
                    </a:p>
                  </a:txBody>
                  <a:tcPr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 </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 and per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9685649"/>
                  </a:ext>
                </a:extLst>
              </a:tr>
            </a:tbl>
          </a:graphicData>
        </a:graphic>
      </p:graphicFrame>
    </p:spTree>
    <p:custDataLst>
      <p:tags r:id="rId1"/>
    </p:custDataLst>
    <p:extLst>
      <p:ext uri="{BB962C8B-B14F-4D97-AF65-F5344CB8AC3E}">
        <p14:creationId xmlns:p14="http://schemas.microsoft.com/office/powerpoint/2010/main" val="523421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Encryption</a:t>
            </a:r>
          </a:p>
        </p:txBody>
      </p:sp>
      <p:pic>
        <p:nvPicPr>
          <p:cNvPr id="7" name="Picture 6">
            <a:extLst>
              <a:ext uri="{FF2B5EF4-FFF2-40B4-BE49-F238E27FC236}">
                <a16:creationId xmlns:a16="http://schemas.microsoft.com/office/drawing/2014/main" id="{5A16A2B2-5127-1C4A-B692-0EDC7CD4A142}"/>
              </a:ext>
            </a:extLst>
          </p:cNvPr>
          <p:cNvPicPr>
            <a:picLocks noChangeAspect="1"/>
          </p:cNvPicPr>
          <p:nvPr/>
        </p:nvPicPr>
        <p:blipFill>
          <a:blip r:embed="rId4"/>
          <a:stretch>
            <a:fillRect/>
          </a:stretch>
        </p:blipFill>
        <p:spPr>
          <a:xfrm>
            <a:off x="2165539" y="1453042"/>
            <a:ext cx="7860922" cy="4947757"/>
          </a:xfrm>
          <a:prstGeom prst="rect">
            <a:avLst/>
          </a:prstGeom>
        </p:spPr>
      </p:pic>
      <p:pic>
        <p:nvPicPr>
          <p:cNvPr id="6" name="Picture 5">
            <a:extLst>
              <a:ext uri="{FF2B5EF4-FFF2-40B4-BE49-F238E27FC236}">
                <a16:creationId xmlns:a16="http://schemas.microsoft.com/office/drawing/2014/main" id="{4FA98491-40D7-BA4A-8A0A-E2AA2124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custDataLst>
      <p:tags r:id="rId1"/>
    </p:custDataLst>
    <p:extLst>
      <p:ext uri="{BB962C8B-B14F-4D97-AF65-F5344CB8AC3E}">
        <p14:creationId xmlns:p14="http://schemas.microsoft.com/office/powerpoint/2010/main" val="680910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AWS Services</a:t>
            </a:r>
          </a:p>
        </p:txBody>
      </p:sp>
      <p:sp>
        <p:nvSpPr>
          <p:cNvPr id="31" name="Rounded Rectangle 30"/>
          <p:cNvSpPr/>
          <p:nvPr/>
        </p:nvSpPr>
        <p:spPr>
          <a:xfrm>
            <a:off x="6334624" y="1237120"/>
            <a:ext cx="2734973"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18750" t="13086" r="18555" b="12890"/>
          <a:stretch/>
        </p:blipFill>
        <p:spPr>
          <a:xfrm>
            <a:off x="1169586" y="2391432"/>
            <a:ext cx="1534629" cy="185103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0062" y="2075737"/>
            <a:ext cx="2430869" cy="2483353"/>
          </a:xfrm>
          <a:prstGeom prst="rect">
            <a:avLst/>
          </a:prstGeom>
        </p:spPr>
      </p:pic>
      <p:sp>
        <p:nvSpPr>
          <p:cNvPr id="34" name="TextBox 33"/>
          <p:cNvSpPr txBox="1"/>
          <p:nvPr/>
        </p:nvSpPr>
        <p:spPr>
          <a:xfrm>
            <a:off x="377056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35"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55100" y="1098767"/>
            <a:ext cx="1319247" cy="1319247"/>
          </a:xfrm>
          <a:prstGeom prst="rect">
            <a:avLst/>
          </a:prstGeom>
        </p:spPr>
      </p:pic>
      <p:pic>
        <p:nvPicPr>
          <p:cNvPr id="3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0241" y="2747405"/>
            <a:ext cx="1282535" cy="1282535"/>
          </a:xfrm>
          <a:prstGeom prst="rect">
            <a:avLst/>
          </a:prstGeom>
        </p:spPr>
      </p:pic>
      <p:pic>
        <p:nvPicPr>
          <p:cNvPr id="38"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603" y="1119747"/>
            <a:ext cx="1319247" cy="1319247"/>
          </a:xfrm>
          <a:prstGeom prst="rect">
            <a:avLst/>
          </a:prstGeom>
        </p:spPr>
      </p:pic>
      <p:sp>
        <p:nvSpPr>
          <p:cNvPr id="39" name="TextBox 21"/>
          <p:cNvSpPr txBox="1"/>
          <p:nvPr/>
        </p:nvSpPr>
        <p:spPr>
          <a:xfrm>
            <a:off x="6574396" y="2282424"/>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TextBox 31"/>
          <p:cNvSpPr txBox="1"/>
          <p:nvPr/>
        </p:nvSpPr>
        <p:spPr>
          <a:xfrm>
            <a:off x="7850916" y="3938334"/>
            <a:ext cx="938724" cy="57535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41" name="TextBox 32"/>
          <p:cNvSpPr txBox="1"/>
          <p:nvPr/>
        </p:nvSpPr>
        <p:spPr>
          <a:xfrm>
            <a:off x="7837672" y="2266015"/>
            <a:ext cx="965217" cy="64680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42"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3379" y="4855615"/>
            <a:ext cx="1049096" cy="1049096"/>
          </a:xfrm>
          <a:prstGeom prst="rect">
            <a:avLst/>
          </a:prstGeom>
        </p:spPr>
      </p:pic>
      <p:pic>
        <p:nvPicPr>
          <p:cNvPr id="52"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85162" y="4847455"/>
            <a:ext cx="1049096" cy="1049096"/>
          </a:xfrm>
          <a:prstGeom prst="rect">
            <a:avLst/>
          </a:prstGeom>
        </p:spPr>
      </p:pic>
      <p:sp>
        <p:nvSpPr>
          <p:cNvPr id="53" name="TextBox 35"/>
          <p:cNvSpPr txBox="1"/>
          <p:nvPr/>
        </p:nvSpPr>
        <p:spPr>
          <a:xfrm>
            <a:off x="6585222" y="5811959"/>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55" name="TextBox 36"/>
          <p:cNvSpPr txBox="1"/>
          <p:nvPr/>
        </p:nvSpPr>
        <p:spPr>
          <a:xfrm>
            <a:off x="7669401" y="5814366"/>
            <a:ext cx="1278131" cy="336971"/>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56" name="Picture 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78553" y="1948656"/>
            <a:ext cx="2804160" cy="2804160"/>
          </a:xfrm>
          <a:prstGeom prst="rect">
            <a:avLst/>
          </a:prstGeom>
        </p:spPr>
      </p:pic>
      <p:sp>
        <p:nvSpPr>
          <p:cNvPr id="57" name="TextBox 52"/>
          <p:cNvSpPr txBox="1"/>
          <p:nvPr/>
        </p:nvSpPr>
        <p:spPr>
          <a:xfrm>
            <a:off x="9970643" y="4634297"/>
            <a:ext cx="1619980" cy="468017"/>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AWS IAM</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6746" y="2883605"/>
            <a:ext cx="823267" cy="987920"/>
          </a:xfrm>
          <a:prstGeom prst="rect">
            <a:avLst/>
          </a:prstGeom>
        </p:spPr>
      </p:pic>
      <p:sp>
        <p:nvSpPr>
          <p:cNvPr id="59" name="TextBox 58"/>
          <p:cNvSpPr txBox="1"/>
          <p:nvPr/>
        </p:nvSpPr>
        <p:spPr>
          <a:xfrm>
            <a:off x="6432198" y="3940851"/>
            <a:ext cx="1306880"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EFS</a:t>
            </a:r>
          </a:p>
        </p:txBody>
      </p:sp>
      <p:sp>
        <p:nvSpPr>
          <p:cNvPr id="60" name="TextBox 59"/>
          <p:cNvSpPr txBox="1"/>
          <p:nvPr/>
        </p:nvSpPr>
        <p:spPr>
          <a:xfrm>
            <a:off x="107485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61" name="TextBox 3"/>
          <p:cNvSpPr txBox="1"/>
          <p:nvPr/>
        </p:nvSpPr>
        <p:spPr>
          <a:xfrm>
            <a:off x="6719232" y="62248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23" name="TextBox 3">
            <a:extLst>
              <a:ext uri="{FF2B5EF4-FFF2-40B4-BE49-F238E27FC236}">
                <a16:creationId xmlns:a16="http://schemas.microsoft.com/office/drawing/2014/main" id="{B7D15E15-7DB1-3347-9819-AE36FDCE02BC}"/>
              </a:ext>
            </a:extLst>
          </p:cNvPr>
          <p:cNvSpPr txBox="1"/>
          <p:nvPr/>
        </p:nvSpPr>
        <p:spPr>
          <a:xfrm>
            <a:off x="6719232" y="44855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Storage</a:t>
            </a:r>
          </a:p>
        </p:txBody>
      </p:sp>
    </p:spTree>
    <p:custDataLst>
      <p:tags r:id="rId1"/>
    </p:custDataLst>
    <p:extLst>
      <p:ext uri="{BB962C8B-B14F-4D97-AF65-F5344CB8AC3E}">
        <p14:creationId xmlns:p14="http://schemas.microsoft.com/office/powerpoint/2010/main" val="468536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with Amazon Glacier</a:t>
            </a:r>
          </a:p>
        </p:txBody>
      </p:sp>
      <p:pic>
        <p:nvPicPr>
          <p:cNvPr id="4" name="Picture 3">
            <a:extLst>
              <a:ext uri="{FF2B5EF4-FFF2-40B4-BE49-F238E27FC236}">
                <a16:creationId xmlns:a16="http://schemas.microsoft.com/office/drawing/2014/main" id="{374CF1E2-B394-8A4C-B580-FC4B8478BA6C}"/>
              </a:ext>
            </a:extLst>
          </p:cNvPr>
          <p:cNvPicPr>
            <a:picLocks noChangeAspect="1"/>
          </p:cNvPicPr>
          <p:nvPr/>
        </p:nvPicPr>
        <p:blipFill>
          <a:blip r:embed="rId4"/>
          <a:stretch>
            <a:fillRect/>
          </a:stretch>
        </p:blipFill>
        <p:spPr>
          <a:xfrm>
            <a:off x="5575456" y="1543049"/>
            <a:ext cx="2151101" cy="4943475"/>
          </a:xfrm>
          <a:prstGeom prst="rect">
            <a:avLst/>
          </a:prstGeom>
        </p:spPr>
      </p:pic>
      <p:pic>
        <p:nvPicPr>
          <p:cNvPr id="8" name="Picture 7">
            <a:extLst>
              <a:ext uri="{FF2B5EF4-FFF2-40B4-BE49-F238E27FC236}">
                <a16:creationId xmlns:a16="http://schemas.microsoft.com/office/drawing/2014/main" id="{5CCED381-0057-0C49-9E8D-320C97F19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869" y="1743074"/>
            <a:ext cx="3078681" cy="3078681"/>
          </a:xfrm>
          <a:prstGeom prst="rect">
            <a:avLst/>
          </a:prstGeom>
        </p:spPr>
      </p:pic>
      <p:sp>
        <p:nvSpPr>
          <p:cNvPr id="9" name="TextBox 8">
            <a:extLst>
              <a:ext uri="{FF2B5EF4-FFF2-40B4-BE49-F238E27FC236}">
                <a16:creationId xmlns:a16="http://schemas.microsoft.com/office/drawing/2014/main" id="{FAD0609A-8690-3D4F-8240-260317C3390A}"/>
              </a:ext>
            </a:extLst>
          </p:cNvPr>
          <p:cNvSpPr txBox="1"/>
          <p:nvPr/>
        </p:nvSpPr>
        <p:spPr>
          <a:xfrm>
            <a:off x="1990648" y="4519074"/>
            <a:ext cx="1741122"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10" name="TextBox 9">
            <a:extLst>
              <a:ext uri="{FF2B5EF4-FFF2-40B4-BE49-F238E27FC236}">
                <a16:creationId xmlns:a16="http://schemas.microsoft.com/office/drawing/2014/main" id="{0DEC45E3-5142-D944-A91D-8EA95C58A175}"/>
              </a:ext>
            </a:extLst>
          </p:cNvPr>
          <p:cNvSpPr txBox="1"/>
          <p:nvPr/>
        </p:nvSpPr>
        <p:spPr>
          <a:xfrm>
            <a:off x="7840629" y="1991428"/>
            <a:ext cx="3513398"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Control access with AWS </a:t>
            </a:r>
            <a:r>
              <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11" name="TextBox 10">
            <a:extLst>
              <a:ext uri="{FF2B5EF4-FFF2-40B4-BE49-F238E27FC236}">
                <a16:creationId xmlns:a16="http://schemas.microsoft.com/office/drawing/2014/main" id="{608648EB-8180-EE4B-91B3-A4CCABD89030}"/>
              </a:ext>
            </a:extLst>
          </p:cNvPr>
          <p:cNvSpPr txBox="1"/>
          <p:nvPr/>
        </p:nvSpPr>
        <p:spPr>
          <a:xfrm>
            <a:off x="7688457" y="3368455"/>
            <a:ext cx="4112116" cy="1292662"/>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Glacier encrypts your data with </a:t>
            </a:r>
            <a:r>
              <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AES-256</a:t>
            </a:r>
          </a:p>
        </p:txBody>
      </p:sp>
      <p:sp>
        <p:nvSpPr>
          <p:cNvPr id="12" name="TextBox 11">
            <a:extLst>
              <a:ext uri="{FF2B5EF4-FFF2-40B4-BE49-F238E27FC236}">
                <a16:creationId xmlns:a16="http://schemas.microsoft.com/office/drawing/2014/main" id="{55E614E6-425B-8F4A-8E0D-6F17900491A1}"/>
              </a:ext>
            </a:extLst>
          </p:cNvPr>
          <p:cNvSpPr txBox="1"/>
          <p:nvPr/>
        </p:nvSpPr>
        <p:spPr>
          <a:xfrm>
            <a:off x="7688457" y="5279349"/>
            <a:ext cx="4258606"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Glacier manages your </a:t>
            </a:r>
            <a:r>
              <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keys</a:t>
            </a:r>
            <a:r>
              <a:rPr lang="en-US" sz="2800" b="1" dirty="0">
                <a:latin typeface="Amazon Ember" panose="020B0603020204020204" pitchFamily="34" charset="0"/>
                <a:ea typeface="Amazon Ember" panose="020B0603020204020204" pitchFamily="34" charset="0"/>
                <a:cs typeface="Amazon Ember" panose="020B0603020204020204" pitchFamily="34" charset="0"/>
              </a:rPr>
              <a:t> for you</a:t>
            </a:r>
            <a:endPar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4" name="Picture 13">
            <a:extLst>
              <a:ext uri="{FF2B5EF4-FFF2-40B4-BE49-F238E27FC236}">
                <a16:creationId xmlns:a16="http://schemas.microsoft.com/office/drawing/2014/main" id="{E0F5F9A4-E042-4E4B-BEA2-0CF5D4FAB8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custDataLst>
      <p:tags r:id="rId1"/>
    </p:custDataLst>
    <p:extLst>
      <p:ext uri="{BB962C8B-B14F-4D97-AF65-F5344CB8AC3E}">
        <p14:creationId xmlns:p14="http://schemas.microsoft.com/office/powerpoint/2010/main" val="2343872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a:t>
            </a:r>
          </a:p>
        </p:txBody>
      </p:sp>
      <p:sp>
        <p:nvSpPr>
          <p:cNvPr id="4" name="Content Placeholder 3">
            <a:extLst>
              <a:ext uri="{FF2B5EF4-FFF2-40B4-BE49-F238E27FC236}">
                <a16:creationId xmlns:a16="http://schemas.microsoft.com/office/drawing/2014/main" id="{58ACDBEA-B479-1946-8874-B855CD0CB14E}"/>
              </a:ext>
            </a:extLst>
          </p:cNvPr>
          <p:cNvSpPr>
            <a:spLocks noGrp="1"/>
          </p:cNvSpPr>
          <p:nvPr>
            <p:ph idx="1"/>
          </p:nvPr>
        </p:nvSpPr>
        <p:spPr>
          <a:xfrm>
            <a:off x="238539" y="1440305"/>
            <a:ext cx="10515600" cy="4913308"/>
          </a:xfrm>
        </p:spPr>
        <p:txBody>
          <a:bodyPr>
            <a:normAutofit/>
          </a:bodyPr>
          <a:lstStyle/>
          <a:p>
            <a:pPr marL="457200" indent="-457200">
              <a:lnSpc>
                <a:spcPct val="110000"/>
              </a:lnSpc>
              <a:spcBef>
                <a:spcPts val="800"/>
              </a:spcBef>
            </a:pPr>
            <a:r>
              <a:rPr lang="en-US" dirty="0"/>
              <a:t>Amazon Glacier is a data archiving service designed for security, durability, and an extremely low cost.</a:t>
            </a:r>
          </a:p>
          <a:p>
            <a:pPr marL="457200" indent="-457200">
              <a:lnSpc>
                <a:spcPct val="110000"/>
              </a:lnSpc>
              <a:spcBef>
                <a:spcPts val="800"/>
              </a:spcBef>
            </a:pPr>
            <a:r>
              <a:rPr lang="en-US" dirty="0"/>
              <a:t>Amazon Glacier pricing is region-based.</a:t>
            </a:r>
          </a:p>
          <a:p>
            <a:pPr marL="457200" indent="-457200">
              <a:lnSpc>
                <a:spcPct val="110000"/>
              </a:lnSpc>
              <a:spcBef>
                <a:spcPts val="800"/>
              </a:spcBef>
            </a:pPr>
            <a:r>
              <a:rPr lang="en-US" dirty="0"/>
              <a:t>Extremely low-cost design is ideal for long-term archiving. </a:t>
            </a:r>
          </a:p>
          <a:p>
            <a:pPr marL="457200" lvl="1" indent="-457200">
              <a:spcBef>
                <a:spcPts val="1200"/>
              </a:spcBef>
              <a:spcAft>
                <a:spcPts val="800"/>
              </a:spcAft>
            </a:pPr>
            <a:r>
              <a:rPr lang="en-US" sz="2800" dirty="0"/>
              <a:t>The service is designed for durability of 99.999999999% of objects.</a:t>
            </a:r>
          </a:p>
        </p:txBody>
      </p:sp>
      <p:pic>
        <p:nvPicPr>
          <p:cNvPr id="7" name="Picture 6">
            <a:extLst>
              <a:ext uri="{FF2B5EF4-FFF2-40B4-BE49-F238E27FC236}">
                <a16:creationId xmlns:a16="http://schemas.microsoft.com/office/drawing/2014/main" id="{4DC2EF63-732A-9240-B063-F77DB99F6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extLst>
      <p:ext uri="{BB962C8B-B14F-4D97-AF65-F5344CB8AC3E}">
        <p14:creationId xmlns:p14="http://schemas.microsoft.com/office/powerpoint/2010/main" val="2896829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Glacier Demo</a:t>
            </a:r>
          </a:p>
        </p:txBody>
      </p:sp>
    </p:spTree>
    <p:custDataLst>
      <p:tags r:id="rId1"/>
    </p:custDataLst>
    <p:extLst>
      <p:ext uri="{BB962C8B-B14F-4D97-AF65-F5344CB8AC3E}">
        <p14:creationId xmlns:p14="http://schemas.microsoft.com/office/powerpoint/2010/main" val="1694667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2.0.2 Review:                                                      </a:t>
            </a:r>
          </a:p>
        </p:txBody>
      </p:sp>
      <p:sp>
        <p:nvSpPr>
          <p:cNvPr id="62" name="Subtitle 10"/>
          <p:cNvSpPr txBox="1">
            <a:spLocks/>
          </p:cNvSpPr>
          <p:nvPr/>
        </p:nvSpPr>
        <p:spPr>
          <a:xfrm>
            <a:off x="452457" y="1477680"/>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the characteristics of Amazon EBS, Amazon S3, Amazon EFS, and Amazon Glacier.</a:t>
            </a:r>
          </a:p>
          <a:p>
            <a:pPr marL="342900" indent="-342900">
              <a:lnSpc>
                <a:spcPct val="150000"/>
              </a:lnSpc>
              <a:buBlip>
                <a:blip r:embed="rId5"/>
              </a:buBlip>
            </a:pPr>
            <a:r>
              <a:rPr lang="en-US" sz="2000" dirty="0"/>
              <a:t>Identified appropriate uses for each storage options.</a:t>
            </a:r>
          </a:p>
          <a:p>
            <a:pPr marL="342900" indent="-342900">
              <a:lnSpc>
                <a:spcPct val="150000"/>
              </a:lnSpc>
              <a:buBlip>
                <a:blip r:embed="rId5"/>
              </a:buBlip>
            </a:pPr>
            <a:r>
              <a:rPr lang="en-US" sz="2000" dirty="0"/>
              <a:t>Briefly looked at the pricing difference for each storage option.</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2254689" y="4399325"/>
            <a:ext cx="3541480" cy="532323"/>
            <a:chOff x="4188879" y="5272561"/>
            <a:chExt cx="3541480" cy="532323"/>
          </a:xfrm>
        </p:grpSpPr>
        <p:sp>
          <p:nvSpPr>
            <p:cNvPr id="64" name="TextBox 63"/>
            <p:cNvSpPr txBox="1"/>
            <p:nvPr/>
          </p:nvSpPr>
          <p:spPr>
            <a:xfrm>
              <a:off x="4721202" y="5338667"/>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5272561"/>
              <a:ext cx="532323" cy="532323"/>
            </a:xfrm>
            <a:prstGeom prst="rect">
              <a:avLst/>
            </a:prstGeom>
          </p:spPr>
        </p:pic>
      </p:grpSp>
    </p:spTree>
    <p:custDataLst>
      <p:tags r:id="rId1"/>
    </p:custDataLst>
    <p:extLst>
      <p:ext uri="{BB962C8B-B14F-4D97-AF65-F5344CB8AC3E}">
        <p14:creationId xmlns:p14="http://schemas.microsoft.com/office/powerpoint/2010/main" val="916677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029154"/>
            <a:ext cx="11115261" cy="779463"/>
          </a:xfrm>
        </p:spPr>
        <p:txBody>
          <a:bodyPr/>
          <a:lstStyle/>
          <a:p>
            <a:pPr>
              <a:lnSpc>
                <a:spcPct val="100000"/>
              </a:lnSpc>
              <a:spcBef>
                <a:spcPts val="1400"/>
              </a:spcBef>
            </a:pPr>
            <a:r>
              <a:rPr lang="en-US" sz="3400" b="1" dirty="0"/>
              <a:t>Up Next</a:t>
            </a:r>
            <a:r>
              <a:rPr lang="en-US" sz="3400" dirty="0"/>
              <a:t>: Unit 2.03 – AWS Core Services - VPC</a:t>
            </a:r>
            <a:br>
              <a:rPr lang="en-US" sz="2400" dirty="0"/>
            </a:br>
            <a:endParaRPr lang="en-US" sz="3600" dirty="0"/>
          </a:p>
        </p:txBody>
      </p:sp>
    </p:spTree>
    <p:extLst>
      <p:ext uri="{BB962C8B-B14F-4D97-AF65-F5344CB8AC3E}">
        <p14:creationId xmlns:p14="http://schemas.microsoft.com/office/powerpoint/2010/main" val="1817181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a:t>
            </a:r>
            <a:br>
              <a:rPr lang="en-US" sz="4800" dirty="0"/>
            </a:br>
            <a:r>
              <a:rPr lang="en-US" sz="4800" dirty="0"/>
              <a:t>Amazon Elastic Block Store </a:t>
            </a:r>
            <a:br>
              <a:rPr lang="en-US" sz="4800" dirty="0"/>
            </a:br>
            <a:r>
              <a:rPr lang="en-US" sz="4800" dirty="0"/>
              <a:t>(Amazon EBS)</a:t>
            </a:r>
          </a:p>
        </p:txBody>
      </p:sp>
    </p:spTree>
    <p:custDataLst>
      <p:tags r:id="rId1"/>
    </p:custDataLst>
    <p:extLst>
      <p:ext uri="{BB962C8B-B14F-4D97-AF65-F5344CB8AC3E}">
        <p14:creationId xmlns:p14="http://schemas.microsoft.com/office/powerpoint/2010/main" val="298436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49783" y="4590329"/>
            <a:ext cx="5097188" cy="861774"/>
          </a:xfrm>
          <a:prstGeom prst="rect">
            <a:avLst/>
          </a:prstGeom>
          <a:noFill/>
        </p:spPr>
        <p:txBody>
          <a:bodyPr wrap="square" lIns="0" tIns="0" rIns="0" bIns="0" rtlCol="0" anchor="ctr">
            <a:spAutoFit/>
          </a:bodyPr>
          <a:lstStyle>
            <a:defPPr>
              <a:defRPr lang="en-US"/>
            </a:defPPr>
            <a:lvl1pPr algn="ctr">
              <a:defRPr sz="2800" b="1"/>
            </a:lvl1pPr>
          </a:lstStyle>
          <a:p>
            <a:r>
              <a:rPr lang="en-US" dirty="0"/>
              <a:t>Amazon Elastic Block Store (Amazon EBS)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890" y="1421822"/>
            <a:ext cx="3606397" cy="3606397"/>
          </a:xfrm>
          <a:prstGeom prst="rect">
            <a:avLst/>
          </a:prstGeom>
        </p:spPr>
      </p:pic>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416878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AWS Storage Options: Block vs. Object Storage</a:t>
            </a:r>
          </a:p>
        </p:txBody>
      </p:sp>
      <p:sp>
        <p:nvSpPr>
          <p:cNvPr id="3" name="Content Placeholder 2"/>
          <p:cNvSpPr>
            <a:spLocks noGrp="1"/>
          </p:cNvSpPr>
          <p:nvPr>
            <p:ph idx="1"/>
          </p:nvPr>
        </p:nvSpPr>
        <p:spPr>
          <a:xfrm>
            <a:off x="376792" y="5592785"/>
            <a:ext cx="5566808" cy="377193"/>
          </a:xfrm>
        </p:spPr>
        <p:txBody>
          <a:bodyPr>
            <a:noAutofit/>
          </a:bodyPr>
          <a:lstStyle/>
          <a:p>
            <a:pPr marL="0" lvl="1" indent="0" algn="ctr">
              <a:buNone/>
            </a:pPr>
            <a:r>
              <a:rPr lang="en-US" dirty="0"/>
              <a:t>Change one block (piece of the file)</a:t>
            </a:r>
          </a:p>
          <a:p>
            <a:pPr marL="0" lvl="1" indent="0" algn="ctr">
              <a:buNone/>
            </a:pPr>
            <a:r>
              <a:rPr lang="en-US" dirty="0"/>
              <a:t>that contains the character</a:t>
            </a:r>
          </a:p>
        </p:txBody>
      </p:sp>
      <p:sp>
        <p:nvSpPr>
          <p:cNvPr id="5" name="Content Placeholder 2"/>
          <p:cNvSpPr txBox="1">
            <a:spLocks/>
          </p:cNvSpPr>
          <p:nvPr/>
        </p:nvSpPr>
        <p:spPr>
          <a:xfrm>
            <a:off x="6531721" y="5592785"/>
            <a:ext cx="4313371" cy="377193"/>
          </a:xfrm>
          <a:prstGeom prst="rect">
            <a:avLst/>
          </a:prstGeom>
        </p:spPr>
        <p:txBody>
          <a:bodyPr vert="horz" lIns="91440" tIns="45720" rIns="91440" bIns="45720" rtlCol="0">
            <a:no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0" lvl="1" indent="0" algn="ctr">
              <a:lnSpc>
                <a:spcPct val="90000"/>
              </a:lnSpc>
              <a:spcBef>
                <a:spcPts val="500"/>
              </a:spcBef>
              <a:buFontTx/>
              <a:buNone/>
              <a:defRPr sz="16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lvl="1"/>
            <a:r>
              <a:rPr lang="en-US" sz="2400" dirty="0"/>
              <a:t>Entire file must be updated</a:t>
            </a:r>
          </a:p>
        </p:txBody>
      </p:sp>
      <p:grpSp>
        <p:nvGrpSpPr>
          <p:cNvPr id="4" name="Group 7"/>
          <p:cNvGrpSpPr/>
          <p:nvPr/>
        </p:nvGrpSpPr>
        <p:grpSpPr>
          <a:xfrm>
            <a:off x="320639" y="1406757"/>
            <a:ext cx="10052963" cy="829839"/>
            <a:chOff x="703236" y="2835131"/>
            <a:chExt cx="7205194" cy="622379"/>
          </a:xfrm>
        </p:grpSpPr>
        <p:grpSp>
          <p:nvGrpSpPr>
            <p:cNvPr id="20" name="Group 8"/>
            <p:cNvGrpSpPr/>
            <p:nvPr/>
          </p:nvGrpSpPr>
          <p:grpSpPr>
            <a:xfrm>
              <a:off x="703236" y="2835131"/>
              <a:ext cx="540451" cy="622379"/>
              <a:chOff x="3402623" y="3640015"/>
              <a:chExt cx="826477" cy="861647"/>
            </a:xfrm>
          </p:grpSpPr>
          <p:sp>
            <p:nvSpPr>
              <p:cNvPr id="14" name="Flowchart: Document 10"/>
              <p:cNvSpPr/>
              <p:nvPr/>
            </p:nvSpPr>
            <p:spPr>
              <a:xfrm>
                <a:off x="3402623" y="3640015"/>
                <a:ext cx="826477" cy="861647"/>
              </a:xfrm>
              <a:prstGeom prst="flowChartDocumen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6" name="Straight Connector 11"/>
              <p:cNvCxnSpPr/>
              <p:nvPr/>
            </p:nvCxnSpPr>
            <p:spPr>
              <a:xfrm>
                <a:off x="3464169" y="38070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2"/>
              <p:cNvCxnSpPr/>
              <p:nvPr/>
            </p:nvCxnSpPr>
            <p:spPr>
              <a:xfrm>
                <a:off x="3464169" y="39594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 name="Straight Connector 23"/>
              <p:cNvCxnSpPr/>
              <p:nvPr/>
            </p:nvCxnSpPr>
            <p:spPr>
              <a:xfrm>
                <a:off x="3464169" y="41118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Straight Connector 25"/>
              <p:cNvCxnSpPr/>
              <p:nvPr/>
            </p:nvCxnSpPr>
            <p:spPr>
              <a:xfrm>
                <a:off x="3464169" y="42642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38" name="TextBox 9"/>
            <p:cNvSpPr txBox="1"/>
            <p:nvPr/>
          </p:nvSpPr>
          <p:spPr>
            <a:xfrm>
              <a:off x="1309261" y="2932339"/>
              <a:ext cx="6599169" cy="39241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What if you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want</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to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change</a:t>
              </a:r>
              <a:r>
                <a:rPr lang="en-US" sz="2400" dirty="0">
                  <a:solidFill>
                    <a:srgbClr val="00206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u="sng" dirty="0">
                  <a:latin typeface="Amazon Ember Light" panose="020B0403020204020204" pitchFamily="34" charset="0"/>
                  <a:ea typeface="Amazon Ember Light" panose="020B0403020204020204" pitchFamily="34" charset="0"/>
                  <a:cs typeface="Amazon Ember Light" panose="020B0403020204020204" pitchFamily="34" charset="0"/>
                </a:rPr>
                <a:t>one character</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in a 1-GB file?</a:t>
              </a:r>
            </a:p>
          </p:txBody>
        </p:sp>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
        <p:nvSpPr>
          <p:cNvPr id="21" name="Content Placeholder 2"/>
          <p:cNvSpPr txBox="1">
            <a:spLocks/>
          </p:cNvSpPr>
          <p:nvPr/>
        </p:nvSpPr>
        <p:spPr>
          <a:xfrm>
            <a:off x="7286947" y="4942983"/>
            <a:ext cx="3194501" cy="464673"/>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solidFill>
                  <a:srgbClr val="4D4D4C"/>
                </a:solidFill>
                <a:latin typeface="Arial"/>
                <a:cs typeface="Arial"/>
              </a:defRPr>
            </a:lvl1pPr>
            <a:lvl2pPr marL="0" lvl="1" indent="0" algn="ctr" defTabSz="457200">
              <a:spcBef>
                <a:spcPct val="20000"/>
              </a:spcBef>
              <a:buFont typeface="Arial"/>
              <a:buNone/>
              <a:defRPr sz="2133" b="1" i="0">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defTabSz="457200">
              <a:spcBef>
                <a:spcPct val="20000"/>
              </a:spcBef>
              <a:buFont typeface="Arial"/>
              <a:buChar char="•"/>
              <a:defRPr b="0" i="0">
                <a:solidFill>
                  <a:srgbClr val="4D4D4C"/>
                </a:solidFill>
                <a:latin typeface="Arial"/>
                <a:cs typeface="Arial"/>
              </a:defRPr>
            </a:lvl3pPr>
            <a:lvl4pPr marL="1600200" indent="-228600" defTabSz="457200">
              <a:spcBef>
                <a:spcPct val="20000"/>
              </a:spcBef>
              <a:buFont typeface="Arial"/>
              <a:buChar char="–"/>
              <a:defRPr sz="1600" b="0" i="0">
                <a:solidFill>
                  <a:srgbClr val="4D4D4C"/>
                </a:solidFill>
                <a:latin typeface="Arial"/>
                <a:cs typeface="Arial"/>
              </a:defRPr>
            </a:lvl4pPr>
            <a:lvl5pPr marL="2057400" indent="-228600" defTabSz="457200">
              <a:spcBef>
                <a:spcPct val="20000"/>
              </a:spcBef>
              <a:buFont typeface="Arial"/>
              <a:buChar char="»"/>
              <a:defRPr sz="1600" b="0" i="0">
                <a:solidFill>
                  <a:srgbClr val="4D4D4C"/>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sz="3200" dirty="0"/>
              <a:t>Object Storage</a:t>
            </a:r>
          </a:p>
        </p:txBody>
      </p:sp>
      <p:sp>
        <p:nvSpPr>
          <p:cNvPr id="23" name="Content Placeholder 2"/>
          <p:cNvSpPr txBox="1">
            <a:spLocks/>
          </p:cNvSpPr>
          <p:nvPr/>
        </p:nvSpPr>
        <p:spPr>
          <a:xfrm>
            <a:off x="1404421" y="4947014"/>
            <a:ext cx="3961207" cy="62068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sz="3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Block Storage</a:t>
            </a:r>
          </a:p>
        </p:txBody>
      </p:sp>
      <p:graphicFrame>
        <p:nvGraphicFramePr>
          <p:cNvPr id="26" name="Table 25"/>
          <p:cNvGraphicFramePr>
            <a:graphicFrameLocks noGrp="1"/>
          </p:cNvGraphicFramePr>
          <p:nvPr>
            <p:extLst/>
          </p:nvPr>
        </p:nvGraphicFramePr>
        <p:xfrm>
          <a:off x="2374187" y="2624707"/>
          <a:ext cx="1896663" cy="2156276"/>
        </p:xfrm>
        <a:graphic>
          <a:graphicData uri="http://schemas.openxmlformats.org/drawingml/2006/table">
            <a:tbl>
              <a:tblPr firstRow="1" bandRow="1"/>
              <a:tblGrid>
                <a:gridCol w="632221">
                  <a:extLst>
                    <a:ext uri="{9D8B030D-6E8A-4147-A177-3AD203B41FA5}">
                      <a16:colId xmlns:a16="http://schemas.microsoft.com/office/drawing/2014/main" val="20000"/>
                    </a:ext>
                  </a:extLst>
                </a:gridCol>
                <a:gridCol w="632221">
                  <a:extLst>
                    <a:ext uri="{9D8B030D-6E8A-4147-A177-3AD203B41FA5}">
                      <a16:colId xmlns:a16="http://schemas.microsoft.com/office/drawing/2014/main" val="20001"/>
                    </a:ext>
                  </a:extLst>
                </a:gridCol>
                <a:gridCol w="632221">
                  <a:extLst>
                    <a:ext uri="{9D8B030D-6E8A-4147-A177-3AD203B41FA5}">
                      <a16:colId xmlns:a16="http://schemas.microsoft.com/office/drawing/2014/main"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3"/>
                  </a:ext>
                </a:extLst>
              </a:tr>
            </a:tbl>
          </a:graphicData>
        </a:graphic>
      </p:graphicFrame>
      <p:graphicFrame>
        <p:nvGraphicFramePr>
          <p:cNvPr id="27" name="Table 26"/>
          <p:cNvGraphicFramePr>
            <a:graphicFrameLocks noGrp="1"/>
          </p:cNvGraphicFramePr>
          <p:nvPr>
            <p:extLst/>
          </p:nvPr>
        </p:nvGraphicFramePr>
        <p:xfrm>
          <a:off x="7864523" y="2631467"/>
          <a:ext cx="1896663" cy="2156276"/>
        </p:xfrm>
        <a:graphic>
          <a:graphicData uri="http://schemas.openxmlformats.org/drawingml/2006/table">
            <a:tbl>
              <a:tblPr firstRow="1" bandRow="1"/>
              <a:tblGrid>
                <a:gridCol w="632221">
                  <a:extLst>
                    <a:ext uri="{9D8B030D-6E8A-4147-A177-3AD203B41FA5}">
                      <a16:colId xmlns:a16="http://schemas.microsoft.com/office/drawing/2014/main" val="20000"/>
                    </a:ext>
                  </a:extLst>
                </a:gridCol>
                <a:gridCol w="632221">
                  <a:extLst>
                    <a:ext uri="{9D8B030D-6E8A-4147-A177-3AD203B41FA5}">
                      <a16:colId xmlns:a16="http://schemas.microsoft.com/office/drawing/2014/main" val="20001"/>
                    </a:ext>
                  </a:extLst>
                </a:gridCol>
                <a:gridCol w="632221">
                  <a:extLst>
                    <a:ext uri="{9D8B030D-6E8A-4147-A177-3AD203B41FA5}">
                      <a16:colId xmlns:a16="http://schemas.microsoft.com/office/drawing/2014/main"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3"/>
                  </a:ext>
                </a:extLst>
              </a:tr>
            </a:tbl>
          </a:graphicData>
        </a:graphic>
      </p:graphicFrame>
      <p:sp>
        <p:nvSpPr>
          <p:cNvPr id="28" name="Rectangle 27"/>
          <p:cNvSpPr/>
          <p:nvPr/>
        </p:nvSpPr>
        <p:spPr>
          <a:xfrm>
            <a:off x="3644914" y="3162601"/>
            <a:ext cx="618792" cy="542397"/>
          </a:xfrm>
          <a:prstGeom prst="rect">
            <a:avLst/>
          </a:prstGeom>
          <a:solidFill>
            <a:srgbClr val="0C67AE">
              <a:lumMod val="60000"/>
              <a:lumOff val="4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1981432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Amazon EBS</a:t>
            </a:r>
          </a:p>
        </p:txBody>
      </p:sp>
      <p:sp>
        <p:nvSpPr>
          <p:cNvPr id="3" name="Content Placeholder 2"/>
          <p:cNvSpPr>
            <a:spLocks noGrp="1"/>
          </p:cNvSpPr>
          <p:nvPr>
            <p:ph idx="1"/>
          </p:nvPr>
        </p:nvSpPr>
        <p:spPr>
          <a:xfrm>
            <a:off x="238538" y="1288473"/>
            <a:ext cx="11953462" cy="5065140"/>
          </a:xfrm>
        </p:spPr>
        <p:txBody>
          <a:bodyPr>
            <a:noAutofit/>
          </a:bodyPr>
          <a:lstStyle/>
          <a:p>
            <a:pPr marL="0" indent="0" algn="just">
              <a:lnSpc>
                <a:spcPct val="120000"/>
              </a:lnSpc>
              <a:spcBef>
                <a:spcPts val="600"/>
              </a:spcBef>
              <a:spcAft>
                <a:spcPts val="800"/>
              </a:spcAft>
              <a:buNone/>
            </a:pPr>
            <a:r>
              <a:rPr lang="en-US" sz="2400" dirty="0"/>
              <a:t>Amazon EBS allows you to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create individual storage volumes </a:t>
            </a:r>
            <a:r>
              <a:rPr lang="en-US" sz="2400" dirty="0"/>
              <a:t>and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attach them </a:t>
            </a:r>
            <a:r>
              <a:rPr lang="en-US" sz="2400" dirty="0"/>
              <a:t>to an Amazon EC2 instance.</a:t>
            </a:r>
          </a:p>
          <a:p>
            <a:pPr marL="457200" lvl="1" indent="-457200" algn="just">
              <a:lnSpc>
                <a:spcPct val="110000"/>
              </a:lnSpc>
              <a:spcBef>
                <a:spcPts val="600"/>
              </a:spcBef>
              <a:spcAft>
                <a:spcPts val="600"/>
              </a:spcAft>
            </a:pPr>
            <a:r>
              <a:rPr lang="en-US" dirty="0"/>
              <a:t>Amazon EBS offers block-level storage.</a:t>
            </a:r>
          </a:p>
          <a:p>
            <a:pPr marL="457200" lvl="1" indent="-457200" algn="just">
              <a:lnSpc>
                <a:spcPct val="110000"/>
              </a:lnSpc>
              <a:spcBef>
                <a:spcPts val="600"/>
              </a:spcBef>
              <a:spcAft>
                <a:spcPts val="800"/>
              </a:spcAft>
            </a:pPr>
            <a:r>
              <a:rPr lang="en-US" dirty="0"/>
              <a:t>Volumes are automatically replicated within its Availability Zone.</a:t>
            </a:r>
          </a:p>
          <a:p>
            <a:pPr marL="457200" lvl="1" indent="-457200" algn="just">
              <a:lnSpc>
                <a:spcPct val="110000"/>
              </a:lnSpc>
              <a:spcBef>
                <a:spcPts val="600"/>
              </a:spcBef>
              <a:spcAft>
                <a:spcPts val="800"/>
              </a:spcAft>
            </a:pPr>
            <a:r>
              <a:rPr lang="en-US" dirty="0"/>
              <a:t>Can be backed up automatically to Amazon S3.</a:t>
            </a:r>
          </a:p>
          <a:p>
            <a:pPr marL="457200" lvl="1" indent="-457200" algn="just">
              <a:lnSpc>
                <a:spcPct val="110000"/>
              </a:lnSpc>
              <a:spcBef>
                <a:spcPts val="0"/>
              </a:spcBef>
            </a:pPr>
            <a:r>
              <a:rPr lang="en-US" dirty="0"/>
              <a:t>Uses:</a:t>
            </a:r>
          </a:p>
          <a:p>
            <a:pPr marL="914400" lvl="2" indent="-338138">
              <a:lnSpc>
                <a:spcPct val="140000"/>
              </a:lnSpc>
              <a:spcBef>
                <a:spcPts val="0"/>
              </a:spcBef>
            </a:pPr>
            <a:r>
              <a:rPr lang="en-US" dirty="0"/>
              <a:t>Boot volumes and storage for Amazon EC2 instances</a:t>
            </a:r>
          </a:p>
          <a:p>
            <a:pPr marL="914400" lvl="2" indent="-338138">
              <a:lnSpc>
                <a:spcPct val="140000"/>
              </a:lnSpc>
              <a:spcBef>
                <a:spcPts val="0"/>
              </a:spcBef>
            </a:pPr>
            <a:r>
              <a:rPr lang="en-US" dirty="0"/>
              <a:t>Data storage with a file system</a:t>
            </a:r>
          </a:p>
          <a:p>
            <a:pPr marL="914400" lvl="2" indent="-338138">
              <a:lnSpc>
                <a:spcPct val="140000"/>
              </a:lnSpc>
              <a:spcBef>
                <a:spcPts val="0"/>
              </a:spcBef>
            </a:pPr>
            <a:r>
              <a:rPr lang="en-US" dirty="0"/>
              <a:t>Database hosts</a:t>
            </a:r>
          </a:p>
          <a:p>
            <a:pPr marL="914400" lvl="2" indent="-338138">
              <a:lnSpc>
                <a:spcPct val="140000"/>
              </a:lnSpc>
              <a:spcBef>
                <a:spcPts val="0"/>
              </a:spcBef>
            </a:pPr>
            <a:r>
              <a:rPr lang="en-US" dirty="0"/>
              <a:t>Enterprise applications</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custDataLst>
      <p:tags r:id="rId1"/>
    </p:custDataLst>
    <p:extLst>
      <p:ext uri="{BB962C8B-B14F-4D97-AF65-F5344CB8AC3E}">
        <p14:creationId xmlns:p14="http://schemas.microsoft.com/office/powerpoint/2010/main" val="3854759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17510</TotalTime>
  <Words>7342</Words>
  <Application>Microsoft Office PowerPoint</Application>
  <PresentationFormat>Widescreen</PresentationFormat>
  <Paragraphs>705</Paragraphs>
  <Slides>55</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ＭＳ Ｐゴシック</vt:lpstr>
      <vt:lpstr>Amazon Ember</vt:lpstr>
      <vt:lpstr>Amazon Ember Light</vt:lpstr>
      <vt:lpstr>Arial</vt:lpstr>
      <vt:lpstr>Calibri</vt:lpstr>
      <vt:lpstr>Helvetica Neue</vt:lpstr>
      <vt:lpstr>Helvetica Neue LT Std 65 Medium</vt:lpstr>
      <vt:lpstr>Verdana</vt:lpstr>
      <vt:lpstr>Office Theme</vt:lpstr>
      <vt:lpstr>Module 2, Section 2:                        AWS Core Services - Storage</vt:lpstr>
      <vt:lpstr>What’s In This Module</vt:lpstr>
      <vt:lpstr>Module Objectives</vt:lpstr>
      <vt:lpstr>Section 2:  Introduction to Storage Services</vt:lpstr>
      <vt:lpstr>Core AWS Services</vt:lpstr>
      <vt:lpstr>Part 1:  Amazon Elastic Block Store  (Amazon EBS)</vt:lpstr>
      <vt:lpstr>Storage</vt:lpstr>
      <vt:lpstr>AWS Storage Options: Block vs. Object Storage</vt:lpstr>
      <vt:lpstr>Amazon EBS</vt:lpstr>
      <vt:lpstr>Amazon EBS Volume Types</vt:lpstr>
      <vt:lpstr>Amazon EBS Volume Types</vt:lpstr>
      <vt:lpstr>Amazon EBS</vt:lpstr>
      <vt:lpstr>Amazon EBS: Volumes and IOPS</vt:lpstr>
      <vt:lpstr>Amazon EBS: Snapshots and Data Transfer</vt:lpstr>
      <vt:lpstr>In Review</vt:lpstr>
      <vt:lpstr>Amazon EBS Demo</vt:lpstr>
      <vt:lpstr>Module 2, Section 2, Lab 2:  Working with Amazon EBS</vt:lpstr>
      <vt:lpstr>Lab 2 Scenario</vt:lpstr>
      <vt:lpstr>Lab 2: Tasks</vt:lpstr>
      <vt:lpstr>Lab 2: Final Product</vt:lpstr>
      <vt:lpstr>Part 2:  Amazon Simple Storage Service (Amazon S3)</vt:lpstr>
      <vt:lpstr>Storage</vt:lpstr>
      <vt:lpstr>Amazon S3</vt:lpstr>
      <vt:lpstr>Amazon S3 Storage Classes</vt:lpstr>
      <vt:lpstr>Amazon S3</vt:lpstr>
      <vt:lpstr>Data Redundantly Stored in Region</vt:lpstr>
      <vt:lpstr>Designed for Seamless Scaling</vt:lpstr>
      <vt:lpstr>Access the Data Anywhere</vt:lpstr>
      <vt:lpstr>Common Use Cases</vt:lpstr>
      <vt:lpstr>Amazon S3 Pricing </vt:lpstr>
      <vt:lpstr>Amazon S3: Storage Pricing</vt:lpstr>
      <vt:lpstr>Amazon S3: Storage Pricing</vt:lpstr>
      <vt:lpstr>In Review</vt:lpstr>
      <vt:lpstr>Amazon S3 Demo</vt:lpstr>
      <vt:lpstr>Part 3:  Amazon Elastic File System  (Amazon EFS)</vt:lpstr>
      <vt:lpstr>Storage</vt:lpstr>
      <vt:lpstr>Amazon EFS Features</vt:lpstr>
      <vt:lpstr>Amazon EFS Architecture</vt:lpstr>
      <vt:lpstr>Amazon EFS Implementation</vt:lpstr>
      <vt:lpstr>Amazon EFS Resources</vt:lpstr>
      <vt:lpstr>Amazon EFS Review</vt:lpstr>
      <vt:lpstr>Amazon EFS Demo</vt:lpstr>
      <vt:lpstr>Part 4:  Amazon Glacier</vt:lpstr>
      <vt:lpstr>Storage</vt:lpstr>
      <vt:lpstr>Amazon Glacier Review</vt:lpstr>
      <vt:lpstr>Using Amazon Glacier</vt:lpstr>
      <vt:lpstr>Lifecycle Policies</vt:lpstr>
      <vt:lpstr>Storage Comparison</vt:lpstr>
      <vt:lpstr>Server-Side Encryption</vt:lpstr>
      <vt:lpstr>Security with Amazon Glacier</vt:lpstr>
      <vt:lpstr>In Review</vt:lpstr>
      <vt:lpstr>Amazon Glacier Demo</vt:lpstr>
      <vt:lpstr>Section 2.0.2 Review:                                                      </vt:lpstr>
      <vt:lpstr>Up Next: Unit 2.03 – AWS Core Services - VPC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Harris, Melissa</cp:lastModifiedBy>
  <cp:revision>345</cp:revision>
  <cp:lastPrinted>2017-08-03T20:30:13Z</cp:lastPrinted>
  <dcterms:created xsi:type="dcterms:W3CDTF">2017-05-11T23:06:57Z</dcterms:created>
  <dcterms:modified xsi:type="dcterms:W3CDTF">2019-09-30T14:20:04Z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2FD49365-F3E9-4446-BD9B-F3C39ADF159E</vt:lpwstr>
  </property>
  <property fmtid="{D5CDD505-2E9C-101B-9397-08002B2CF9AE}" pid="3" name="ArticulatePath">
    <vt:lpwstr>22P-Storage</vt:lpwstr>
  </property>
</Properties>
</file>